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43"/>
  </p:notesMasterIdLst>
  <p:sldIdLst>
    <p:sldId id="29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</p:sldIdLst>
  <p:sldSz cx="3960813" cy="3060700"/>
  <p:notesSz cx="9144000" cy="6858000"/>
  <p:defaultTextStyle>
    <a:defPPr>
      <a:defRPr lang="vi-VN"/>
    </a:defPPr>
    <a:lvl1pPr marL="0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60" d="100"/>
          <a:sy n="160" d="100"/>
        </p:scale>
        <p:origin x="-1560" y="-72"/>
      </p:cViewPr>
      <p:guideLst>
        <p:guide orient="horz" pos="1285"/>
        <p:guide pos="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074DB4-1D6F-4186-9ACC-BD6D1A7924EF}" type="datetimeFigureOut">
              <a:rPr lang="vi-VN" smtClean="0"/>
              <a:t>06/11/2017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42AEB3-3265-4049-994C-DD88E195B9E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33536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95102" y="500906"/>
            <a:ext cx="2970610" cy="1065577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95102" y="1607576"/>
            <a:ext cx="2970610" cy="738960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0" marR="0" lvl="0" indent="0" algn="ctr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 </a:t>
            </a:r>
            <a:r>
              <a:rPr lang="vi-VN" smtClean="0"/>
              <a:t>/ </a:t>
            </a:r>
            <a:r>
              <a:rPr lang="vi-VN" spc="-7" smtClean="0"/>
              <a:t>Vòng </a:t>
            </a:r>
            <a:r>
              <a:rPr lang="vi-VN" smtClean="0"/>
              <a:t>lặp </a:t>
            </a:r>
            <a:r>
              <a:rPr lang="vi-VN" spc="-4" smtClean="0"/>
              <a:t>và</a:t>
            </a:r>
            <a:r>
              <a:rPr lang="vi-VN" spc="-31" smtClean="0"/>
              <a:t> </a:t>
            </a:r>
            <a:r>
              <a:rPr lang="vi-VN" smtClean="0"/>
              <a:t>mảng</a:t>
            </a:r>
            <a:endParaRPr lang="vi-VN" dirty="0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3738018" y="2897747"/>
            <a:ext cx="148530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8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 hasCustomPrompt="1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100" b="1" i="0" u="none" strike="noStrike" cap="none">
                <a:solidFill>
                  <a:srgbClr val="7030A0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100287" marR="0" lvl="0" indent="-22286" algn="l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0860" marR="0" lvl="1" indent="-33429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01434" marR="0" lvl="2" indent="-44572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02008" marR="0" lvl="3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02581" marR="0" lvl="4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3155" marR="0" lvl="5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3729" marR="0" lvl="6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4302" marR="0" lvl="7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4876" marR="0" lvl="8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 </a:t>
            </a:r>
            <a:r>
              <a:rPr lang="vi-VN" smtClean="0"/>
              <a:t>/ </a:t>
            </a:r>
            <a:r>
              <a:rPr lang="vi-VN" spc="-7" smtClean="0"/>
              <a:t>Vòng </a:t>
            </a:r>
            <a:r>
              <a:rPr lang="vi-VN" smtClean="0"/>
              <a:t>lặp </a:t>
            </a:r>
            <a:r>
              <a:rPr lang="vi-VN" spc="-4" smtClean="0"/>
              <a:t>và</a:t>
            </a:r>
            <a:r>
              <a:rPr lang="vi-VN" spc="-31" smtClean="0"/>
              <a:t> </a:t>
            </a:r>
            <a:r>
              <a:rPr lang="vi-VN" smtClean="0"/>
              <a:t>mảng</a:t>
            </a:r>
            <a:endParaRPr lang="vi-VN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762773" y="2881876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 </a:t>
            </a:r>
            <a:r>
              <a:rPr lang="vi-VN" smtClean="0"/>
              <a:t>/ </a:t>
            </a:r>
            <a:r>
              <a:rPr lang="vi-VN" spc="-7" smtClean="0"/>
              <a:t>Vòng </a:t>
            </a:r>
            <a:r>
              <a:rPr lang="vi-VN" smtClean="0"/>
              <a:t>lặp </a:t>
            </a:r>
            <a:r>
              <a:rPr lang="vi-VN" spc="-4" smtClean="0"/>
              <a:t>và</a:t>
            </a:r>
            <a:r>
              <a:rPr lang="vi-VN" spc="-31" smtClean="0"/>
              <a:t> </a:t>
            </a:r>
            <a:r>
              <a:rPr lang="vi-VN" smtClean="0"/>
              <a:t>mảng</a:t>
            </a:r>
            <a:endParaRPr lang="vi-VN" dirty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3738018" y="2900014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/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018140" cy="306666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272306" y="996275"/>
            <a:ext cx="3538380" cy="728005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2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BÀI 14:</a:t>
            </a:r>
          </a:p>
          <a:p>
            <a:pPr algn="ctr">
              <a:buSzPct val="25000"/>
            </a:pPr>
            <a:r>
              <a:rPr lang="en-US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VÒNG LẶP VÀ MẢNG</a:t>
            </a:r>
          </a:p>
        </p:txBody>
      </p:sp>
    </p:spTree>
    <p:extLst>
      <p:ext uri="{BB962C8B-B14F-4D97-AF65-F5344CB8AC3E}">
        <p14:creationId xmlns:p14="http://schemas.microsoft.com/office/powerpoint/2010/main" val="216001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42864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2" dirty="0"/>
              <a:t>Vòng </a:t>
            </a:r>
            <a:r>
              <a:rPr spc="-2" dirty="0"/>
              <a:t>lặp </a:t>
            </a:r>
            <a:r>
              <a:rPr spc="-15" dirty="0"/>
              <a:t>for</a:t>
            </a:r>
            <a:r>
              <a:rPr spc="-4" dirty="0"/>
              <a:t> </a:t>
            </a:r>
            <a:r>
              <a:rPr dirty="0"/>
              <a:t>4-4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97380"/>
            <a:ext cx="447516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7129" y="612140"/>
            <a:ext cx="2475508" cy="1967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95482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2" dirty="0"/>
              <a:t>Vòng </a:t>
            </a:r>
            <a:r>
              <a:rPr spc="-2" dirty="0"/>
              <a:t>lặp do-while</a:t>
            </a:r>
            <a:r>
              <a:rPr dirty="0"/>
              <a:t> </a:t>
            </a:r>
            <a:r>
              <a:rPr spc="-2" dirty="0"/>
              <a:t>1-4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2357" y="510457"/>
            <a:ext cx="3663752" cy="363316"/>
          </a:xfrm>
          <a:custGeom>
            <a:avLst/>
            <a:gdLst/>
            <a:ahLst/>
            <a:cxnLst/>
            <a:rect l="l" t="t" r="r" b="b"/>
            <a:pathLst>
              <a:path w="8458200" h="814069">
                <a:moveTo>
                  <a:pt x="8322564" y="0"/>
                </a:moveTo>
                <a:lnTo>
                  <a:pt x="135636" y="0"/>
                </a:lnTo>
                <a:lnTo>
                  <a:pt x="92766" y="6912"/>
                </a:lnTo>
                <a:lnTo>
                  <a:pt x="55533" y="26164"/>
                </a:lnTo>
                <a:lnTo>
                  <a:pt x="26171" y="55522"/>
                </a:lnTo>
                <a:lnTo>
                  <a:pt x="6915" y="92756"/>
                </a:lnTo>
                <a:lnTo>
                  <a:pt x="0" y="135636"/>
                </a:lnTo>
                <a:lnTo>
                  <a:pt x="0" y="678179"/>
                </a:lnTo>
                <a:lnTo>
                  <a:pt x="6915" y="721059"/>
                </a:lnTo>
                <a:lnTo>
                  <a:pt x="26171" y="758293"/>
                </a:lnTo>
                <a:lnTo>
                  <a:pt x="55533" y="787651"/>
                </a:lnTo>
                <a:lnTo>
                  <a:pt x="92766" y="806903"/>
                </a:lnTo>
                <a:lnTo>
                  <a:pt x="135636" y="813815"/>
                </a:lnTo>
                <a:lnTo>
                  <a:pt x="8322564" y="813815"/>
                </a:lnTo>
                <a:lnTo>
                  <a:pt x="8365443" y="806903"/>
                </a:lnTo>
                <a:lnTo>
                  <a:pt x="8402677" y="787651"/>
                </a:lnTo>
                <a:lnTo>
                  <a:pt x="8432035" y="758293"/>
                </a:lnTo>
                <a:lnTo>
                  <a:pt x="8451287" y="721059"/>
                </a:lnTo>
                <a:lnTo>
                  <a:pt x="8458200" y="678179"/>
                </a:lnTo>
                <a:lnTo>
                  <a:pt x="8458200" y="135636"/>
                </a:lnTo>
                <a:lnTo>
                  <a:pt x="8451287" y="92756"/>
                </a:lnTo>
                <a:lnTo>
                  <a:pt x="8432035" y="55522"/>
                </a:lnTo>
                <a:lnTo>
                  <a:pt x="8402677" y="26164"/>
                </a:lnTo>
                <a:lnTo>
                  <a:pt x="8365443" y="6912"/>
                </a:lnTo>
                <a:lnTo>
                  <a:pt x="8322564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357" y="510457"/>
            <a:ext cx="3663752" cy="363316"/>
          </a:xfrm>
          <a:custGeom>
            <a:avLst/>
            <a:gdLst/>
            <a:ahLst/>
            <a:cxnLst/>
            <a:rect l="l" t="t" r="r" b="b"/>
            <a:pathLst>
              <a:path w="8458200" h="814069">
                <a:moveTo>
                  <a:pt x="0" y="135636"/>
                </a:moveTo>
                <a:lnTo>
                  <a:pt x="6915" y="92756"/>
                </a:lnTo>
                <a:lnTo>
                  <a:pt x="26171" y="55522"/>
                </a:lnTo>
                <a:lnTo>
                  <a:pt x="55533" y="26164"/>
                </a:lnTo>
                <a:lnTo>
                  <a:pt x="92766" y="6912"/>
                </a:lnTo>
                <a:lnTo>
                  <a:pt x="135636" y="0"/>
                </a:lnTo>
                <a:lnTo>
                  <a:pt x="8322564" y="0"/>
                </a:lnTo>
                <a:lnTo>
                  <a:pt x="8365443" y="6912"/>
                </a:lnTo>
                <a:lnTo>
                  <a:pt x="8402677" y="26164"/>
                </a:lnTo>
                <a:lnTo>
                  <a:pt x="8432035" y="55522"/>
                </a:lnTo>
                <a:lnTo>
                  <a:pt x="8451287" y="92756"/>
                </a:lnTo>
                <a:lnTo>
                  <a:pt x="8458200" y="135636"/>
                </a:lnTo>
                <a:lnTo>
                  <a:pt x="8458200" y="678179"/>
                </a:lnTo>
                <a:lnTo>
                  <a:pt x="8451287" y="721059"/>
                </a:lnTo>
                <a:lnTo>
                  <a:pt x="8432035" y="758293"/>
                </a:lnTo>
                <a:lnTo>
                  <a:pt x="8402677" y="787651"/>
                </a:lnTo>
                <a:lnTo>
                  <a:pt x="8365443" y="806903"/>
                </a:lnTo>
                <a:lnTo>
                  <a:pt x="8322564" y="813815"/>
                </a:lnTo>
                <a:lnTo>
                  <a:pt x="135636" y="813815"/>
                </a:lnTo>
                <a:lnTo>
                  <a:pt x="92766" y="806903"/>
                </a:lnTo>
                <a:lnTo>
                  <a:pt x="55533" y="787651"/>
                </a:lnTo>
                <a:lnTo>
                  <a:pt x="26171" y="758293"/>
                </a:lnTo>
                <a:lnTo>
                  <a:pt x="6915" y="721059"/>
                </a:lnTo>
                <a:lnTo>
                  <a:pt x="0" y="678179"/>
                </a:lnTo>
                <a:lnTo>
                  <a:pt x="0" y="13563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952557"/>
            <a:ext cx="3663752" cy="362750"/>
          </a:xfrm>
          <a:custGeom>
            <a:avLst/>
            <a:gdLst/>
            <a:ahLst/>
            <a:cxnLst/>
            <a:rect l="l" t="t" r="r" b="b"/>
            <a:pathLst>
              <a:path w="8458200" h="812800">
                <a:moveTo>
                  <a:pt x="8322818" y="0"/>
                </a:moveTo>
                <a:lnTo>
                  <a:pt x="135382" y="0"/>
                </a:lnTo>
                <a:lnTo>
                  <a:pt x="92592" y="6898"/>
                </a:lnTo>
                <a:lnTo>
                  <a:pt x="55429" y="26111"/>
                </a:lnTo>
                <a:lnTo>
                  <a:pt x="26122" y="55412"/>
                </a:lnTo>
                <a:lnTo>
                  <a:pt x="6902" y="92577"/>
                </a:lnTo>
                <a:lnTo>
                  <a:pt x="0" y="135382"/>
                </a:lnTo>
                <a:lnTo>
                  <a:pt x="0" y="676910"/>
                </a:lnTo>
                <a:lnTo>
                  <a:pt x="6902" y="719714"/>
                </a:lnTo>
                <a:lnTo>
                  <a:pt x="26122" y="756879"/>
                </a:lnTo>
                <a:lnTo>
                  <a:pt x="55429" y="786180"/>
                </a:lnTo>
                <a:lnTo>
                  <a:pt x="92592" y="805393"/>
                </a:lnTo>
                <a:lnTo>
                  <a:pt x="135382" y="812291"/>
                </a:lnTo>
                <a:lnTo>
                  <a:pt x="8322818" y="812291"/>
                </a:lnTo>
                <a:lnTo>
                  <a:pt x="8365622" y="805393"/>
                </a:lnTo>
                <a:lnTo>
                  <a:pt x="8402787" y="786180"/>
                </a:lnTo>
                <a:lnTo>
                  <a:pt x="8432088" y="756879"/>
                </a:lnTo>
                <a:lnTo>
                  <a:pt x="8451301" y="719714"/>
                </a:lnTo>
                <a:lnTo>
                  <a:pt x="8458200" y="676910"/>
                </a:lnTo>
                <a:lnTo>
                  <a:pt x="8458200" y="135382"/>
                </a:lnTo>
                <a:lnTo>
                  <a:pt x="8451301" y="92577"/>
                </a:lnTo>
                <a:lnTo>
                  <a:pt x="8432088" y="55412"/>
                </a:lnTo>
                <a:lnTo>
                  <a:pt x="8402787" y="26111"/>
                </a:lnTo>
                <a:lnTo>
                  <a:pt x="8365622" y="6898"/>
                </a:lnTo>
                <a:lnTo>
                  <a:pt x="8322818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952557"/>
            <a:ext cx="3663752" cy="362750"/>
          </a:xfrm>
          <a:custGeom>
            <a:avLst/>
            <a:gdLst/>
            <a:ahLst/>
            <a:cxnLst/>
            <a:rect l="l" t="t" r="r" b="b"/>
            <a:pathLst>
              <a:path w="8458200" h="812800">
                <a:moveTo>
                  <a:pt x="0" y="135382"/>
                </a:moveTo>
                <a:lnTo>
                  <a:pt x="6902" y="92577"/>
                </a:lnTo>
                <a:lnTo>
                  <a:pt x="26122" y="55412"/>
                </a:lnTo>
                <a:lnTo>
                  <a:pt x="55429" y="26111"/>
                </a:lnTo>
                <a:lnTo>
                  <a:pt x="92592" y="6898"/>
                </a:lnTo>
                <a:lnTo>
                  <a:pt x="135382" y="0"/>
                </a:lnTo>
                <a:lnTo>
                  <a:pt x="8322818" y="0"/>
                </a:lnTo>
                <a:lnTo>
                  <a:pt x="8365622" y="6898"/>
                </a:lnTo>
                <a:lnTo>
                  <a:pt x="8402787" y="26111"/>
                </a:lnTo>
                <a:lnTo>
                  <a:pt x="8432088" y="55412"/>
                </a:lnTo>
                <a:lnTo>
                  <a:pt x="8451301" y="92577"/>
                </a:lnTo>
                <a:lnTo>
                  <a:pt x="8458200" y="135382"/>
                </a:lnTo>
                <a:lnTo>
                  <a:pt x="8458200" y="676910"/>
                </a:lnTo>
                <a:lnTo>
                  <a:pt x="8451301" y="719714"/>
                </a:lnTo>
                <a:lnTo>
                  <a:pt x="8432088" y="756879"/>
                </a:lnTo>
                <a:lnTo>
                  <a:pt x="8402787" y="786180"/>
                </a:lnTo>
                <a:lnTo>
                  <a:pt x="8365622" y="805393"/>
                </a:lnTo>
                <a:lnTo>
                  <a:pt x="8322818" y="812291"/>
                </a:lnTo>
                <a:lnTo>
                  <a:pt x="135382" y="812291"/>
                </a:lnTo>
                <a:lnTo>
                  <a:pt x="92592" y="805393"/>
                </a:lnTo>
                <a:lnTo>
                  <a:pt x="55429" y="786180"/>
                </a:lnTo>
                <a:lnTo>
                  <a:pt x="26122" y="756879"/>
                </a:lnTo>
                <a:lnTo>
                  <a:pt x="6902" y="719714"/>
                </a:lnTo>
                <a:lnTo>
                  <a:pt x="0" y="676910"/>
                </a:lnTo>
                <a:lnTo>
                  <a:pt x="0" y="135382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1394659"/>
            <a:ext cx="3663752" cy="370118"/>
          </a:xfrm>
          <a:custGeom>
            <a:avLst/>
            <a:gdLst/>
            <a:ahLst/>
            <a:cxnLst/>
            <a:rect l="l" t="t" r="r" b="b"/>
            <a:pathLst>
              <a:path w="8458200" h="829310">
                <a:moveTo>
                  <a:pt x="8320024" y="0"/>
                </a:moveTo>
                <a:lnTo>
                  <a:pt x="138176" y="0"/>
                </a:lnTo>
                <a:lnTo>
                  <a:pt x="94501" y="7042"/>
                </a:lnTo>
                <a:lnTo>
                  <a:pt x="56570" y="26655"/>
                </a:lnTo>
                <a:lnTo>
                  <a:pt x="26659" y="56564"/>
                </a:lnTo>
                <a:lnTo>
                  <a:pt x="7044" y="94496"/>
                </a:lnTo>
                <a:lnTo>
                  <a:pt x="0" y="138175"/>
                </a:lnTo>
                <a:lnTo>
                  <a:pt x="0" y="690880"/>
                </a:lnTo>
                <a:lnTo>
                  <a:pt x="7044" y="734559"/>
                </a:lnTo>
                <a:lnTo>
                  <a:pt x="26659" y="772491"/>
                </a:lnTo>
                <a:lnTo>
                  <a:pt x="56570" y="802400"/>
                </a:lnTo>
                <a:lnTo>
                  <a:pt x="94501" y="822013"/>
                </a:lnTo>
                <a:lnTo>
                  <a:pt x="138176" y="829056"/>
                </a:lnTo>
                <a:lnTo>
                  <a:pt x="8320024" y="829056"/>
                </a:lnTo>
                <a:lnTo>
                  <a:pt x="8363703" y="822013"/>
                </a:lnTo>
                <a:lnTo>
                  <a:pt x="8401635" y="802400"/>
                </a:lnTo>
                <a:lnTo>
                  <a:pt x="8431544" y="772491"/>
                </a:lnTo>
                <a:lnTo>
                  <a:pt x="8451157" y="734559"/>
                </a:lnTo>
                <a:lnTo>
                  <a:pt x="8458200" y="690880"/>
                </a:lnTo>
                <a:lnTo>
                  <a:pt x="8458200" y="138175"/>
                </a:lnTo>
                <a:lnTo>
                  <a:pt x="8451157" y="94496"/>
                </a:lnTo>
                <a:lnTo>
                  <a:pt x="8431544" y="56564"/>
                </a:lnTo>
                <a:lnTo>
                  <a:pt x="8401635" y="26655"/>
                </a:lnTo>
                <a:lnTo>
                  <a:pt x="8363703" y="7042"/>
                </a:lnTo>
                <a:lnTo>
                  <a:pt x="832002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394659"/>
            <a:ext cx="3663752" cy="370118"/>
          </a:xfrm>
          <a:custGeom>
            <a:avLst/>
            <a:gdLst/>
            <a:ahLst/>
            <a:cxnLst/>
            <a:rect l="l" t="t" r="r" b="b"/>
            <a:pathLst>
              <a:path w="8458200" h="829310">
                <a:moveTo>
                  <a:pt x="0" y="138175"/>
                </a:moveTo>
                <a:lnTo>
                  <a:pt x="7044" y="94496"/>
                </a:lnTo>
                <a:lnTo>
                  <a:pt x="26659" y="56564"/>
                </a:lnTo>
                <a:lnTo>
                  <a:pt x="56570" y="26655"/>
                </a:lnTo>
                <a:lnTo>
                  <a:pt x="94501" y="7042"/>
                </a:lnTo>
                <a:lnTo>
                  <a:pt x="138176" y="0"/>
                </a:lnTo>
                <a:lnTo>
                  <a:pt x="8320024" y="0"/>
                </a:lnTo>
                <a:lnTo>
                  <a:pt x="8363703" y="7042"/>
                </a:lnTo>
                <a:lnTo>
                  <a:pt x="8401635" y="26655"/>
                </a:lnTo>
                <a:lnTo>
                  <a:pt x="8431544" y="56564"/>
                </a:lnTo>
                <a:lnTo>
                  <a:pt x="8451157" y="94496"/>
                </a:lnTo>
                <a:lnTo>
                  <a:pt x="8458200" y="138175"/>
                </a:lnTo>
                <a:lnTo>
                  <a:pt x="8458200" y="690880"/>
                </a:lnTo>
                <a:lnTo>
                  <a:pt x="8451157" y="734559"/>
                </a:lnTo>
                <a:lnTo>
                  <a:pt x="8431544" y="772491"/>
                </a:lnTo>
                <a:lnTo>
                  <a:pt x="8401635" y="802400"/>
                </a:lnTo>
                <a:lnTo>
                  <a:pt x="8363703" y="822013"/>
                </a:lnTo>
                <a:lnTo>
                  <a:pt x="8320024" y="829056"/>
                </a:lnTo>
                <a:lnTo>
                  <a:pt x="138176" y="829056"/>
                </a:lnTo>
                <a:lnTo>
                  <a:pt x="94501" y="822013"/>
                </a:lnTo>
                <a:lnTo>
                  <a:pt x="56570" y="802400"/>
                </a:lnTo>
                <a:lnTo>
                  <a:pt x="26659" y="772491"/>
                </a:lnTo>
                <a:lnTo>
                  <a:pt x="7044" y="734559"/>
                </a:lnTo>
                <a:lnTo>
                  <a:pt x="0" y="690880"/>
                </a:lnTo>
                <a:lnTo>
                  <a:pt x="0" y="1381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1870767"/>
            <a:ext cx="3663752" cy="358499"/>
          </a:xfrm>
          <a:custGeom>
            <a:avLst/>
            <a:gdLst/>
            <a:ahLst/>
            <a:cxnLst/>
            <a:rect l="l" t="t" r="r" b="b"/>
            <a:pathLst>
              <a:path w="8458200" h="803275">
                <a:moveTo>
                  <a:pt x="8324342" y="0"/>
                </a:moveTo>
                <a:lnTo>
                  <a:pt x="133858" y="0"/>
                </a:lnTo>
                <a:lnTo>
                  <a:pt x="91548" y="6825"/>
                </a:lnTo>
                <a:lnTo>
                  <a:pt x="54803" y="25830"/>
                </a:lnTo>
                <a:lnTo>
                  <a:pt x="25827" y="54809"/>
                </a:lnTo>
                <a:lnTo>
                  <a:pt x="6824" y="91553"/>
                </a:lnTo>
                <a:lnTo>
                  <a:pt x="0" y="133857"/>
                </a:lnTo>
                <a:lnTo>
                  <a:pt x="0" y="669289"/>
                </a:lnTo>
                <a:lnTo>
                  <a:pt x="6824" y="711594"/>
                </a:lnTo>
                <a:lnTo>
                  <a:pt x="25827" y="748338"/>
                </a:lnTo>
                <a:lnTo>
                  <a:pt x="54803" y="777317"/>
                </a:lnTo>
                <a:lnTo>
                  <a:pt x="91548" y="796322"/>
                </a:lnTo>
                <a:lnTo>
                  <a:pt x="133858" y="803148"/>
                </a:lnTo>
                <a:lnTo>
                  <a:pt x="8324342" y="803148"/>
                </a:lnTo>
                <a:lnTo>
                  <a:pt x="8366646" y="796322"/>
                </a:lnTo>
                <a:lnTo>
                  <a:pt x="8403390" y="777317"/>
                </a:lnTo>
                <a:lnTo>
                  <a:pt x="8432369" y="748338"/>
                </a:lnTo>
                <a:lnTo>
                  <a:pt x="8451374" y="711594"/>
                </a:lnTo>
                <a:lnTo>
                  <a:pt x="8458200" y="669289"/>
                </a:lnTo>
                <a:lnTo>
                  <a:pt x="8458200" y="133857"/>
                </a:lnTo>
                <a:lnTo>
                  <a:pt x="8451374" y="91553"/>
                </a:lnTo>
                <a:lnTo>
                  <a:pt x="8432369" y="54809"/>
                </a:lnTo>
                <a:lnTo>
                  <a:pt x="8403390" y="25830"/>
                </a:lnTo>
                <a:lnTo>
                  <a:pt x="8366646" y="6825"/>
                </a:lnTo>
                <a:lnTo>
                  <a:pt x="8324342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1870767"/>
            <a:ext cx="3663752" cy="358499"/>
          </a:xfrm>
          <a:custGeom>
            <a:avLst/>
            <a:gdLst/>
            <a:ahLst/>
            <a:cxnLst/>
            <a:rect l="l" t="t" r="r" b="b"/>
            <a:pathLst>
              <a:path w="8458200" h="803275">
                <a:moveTo>
                  <a:pt x="0" y="133857"/>
                </a:moveTo>
                <a:lnTo>
                  <a:pt x="6824" y="91553"/>
                </a:lnTo>
                <a:lnTo>
                  <a:pt x="25827" y="54809"/>
                </a:lnTo>
                <a:lnTo>
                  <a:pt x="54803" y="25830"/>
                </a:lnTo>
                <a:lnTo>
                  <a:pt x="91548" y="6825"/>
                </a:lnTo>
                <a:lnTo>
                  <a:pt x="133858" y="0"/>
                </a:lnTo>
                <a:lnTo>
                  <a:pt x="8324342" y="0"/>
                </a:lnTo>
                <a:lnTo>
                  <a:pt x="8366646" y="6825"/>
                </a:lnTo>
                <a:lnTo>
                  <a:pt x="8403390" y="25830"/>
                </a:lnTo>
                <a:lnTo>
                  <a:pt x="8432369" y="54809"/>
                </a:lnTo>
                <a:lnTo>
                  <a:pt x="8451374" y="91553"/>
                </a:lnTo>
                <a:lnTo>
                  <a:pt x="8458200" y="133857"/>
                </a:lnTo>
                <a:lnTo>
                  <a:pt x="8458200" y="669289"/>
                </a:lnTo>
                <a:lnTo>
                  <a:pt x="8451374" y="711594"/>
                </a:lnTo>
                <a:lnTo>
                  <a:pt x="8432369" y="748338"/>
                </a:lnTo>
                <a:lnTo>
                  <a:pt x="8403390" y="777317"/>
                </a:lnTo>
                <a:lnTo>
                  <a:pt x="8366646" y="796322"/>
                </a:lnTo>
                <a:lnTo>
                  <a:pt x="8324342" y="803148"/>
                </a:lnTo>
                <a:lnTo>
                  <a:pt x="133858" y="803148"/>
                </a:lnTo>
                <a:lnTo>
                  <a:pt x="91548" y="796322"/>
                </a:lnTo>
                <a:lnTo>
                  <a:pt x="54803" y="777317"/>
                </a:lnTo>
                <a:lnTo>
                  <a:pt x="25827" y="748338"/>
                </a:lnTo>
                <a:lnTo>
                  <a:pt x="6824" y="711594"/>
                </a:lnTo>
                <a:lnTo>
                  <a:pt x="0" y="669289"/>
                </a:lnTo>
                <a:lnTo>
                  <a:pt x="0" y="13385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57" y="2341435"/>
            <a:ext cx="3663752" cy="370118"/>
          </a:xfrm>
          <a:custGeom>
            <a:avLst/>
            <a:gdLst/>
            <a:ahLst/>
            <a:cxnLst/>
            <a:rect l="l" t="t" r="r" b="b"/>
            <a:pathLst>
              <a:path w="8458200" h="829310">
                <a:moveTo>
                  <a:pt x="8320024" y="0"/>
                </a:moveTo>
                <a:lnTo>
                  <a:pt x="138176" y="0"/>
                </a:lnTo>
                <a:lnTo>
                  <a:pt x="94501" y="7042"/>
                </a:lnTo>
                <a:lnTo>
                  <a:pt x="56570" y="26655"/>
                </a:lnTo>
                <a:lnTo>
                  <a:pt x="26659" y="56564"/>
                </a:lnTo>
                <a:lnTo>
                  <a:pt x="7044" y="94496"/>
                </a:lnTo>
                <a:lnTo>
                  <a:pt x="0" y="138175"/>
                </a:lnTo>
                <a:lnTo>
                  <a:pt x="0" y="690879"/>
                </a:lnTo>
                <a:lnTo>
                  <a:pt x="7044" y="734554"/>
                </a:lnTo>
                <a:lnTo>
                  <a:pt x="26659" y="772485"/>
                </a:lnTo>
                <a:lnTo>
                  <a:pt x="56570" y="802396"/>
                </a:lnTo>
                <a:lnTo>
                  <a:pt x="94501" y="822011"/>
                </a:lnTo>
                <a:lnTo>
                  <a:pt x="138176" y="829055"/>
                </a:lnTo>
                <a:lnTo>
                  <a:pt x="8320024" y="829055"/>
                </a:lnTo>
                <a:lnTo>
                  <a:pt x="8363703" y="822011"/>
                </a:lnTo>
                <a:lnTo>
                  <a:pt x="8401635" y="802396"/>
                </a:lnTo>
                <a:lnTo>
                  <a:pt x="8431544" y="772485"/>
                </a:lnTo>
                <a:lnTo>
                  <a:pt x="8451157" y="734554"/>
                </a:lnTo>
                <a:lnTo>
                  <a:pt x="8458200" y="690879"/>
                </a:lnTo>
                <a:lnTo>
                  <a:pt x="8458200" y="138175"/>
                </a:lnTo>
                <a:lnTo>
                  <a:pt x="8451157" y="94496"/>
                </a:lnTo>
                <a:lnTo>
                  <a:pt x="8431544" y="56564"/>
                </a:lnTo>
                <a:lnTo>
                  <a:pt x="8401635" y="26655"/>
                </a:lnTo>
                <a:lnTo>
                  <a:pt x="8363703" y="7042"/>
                </a:lnTo>
                <a:lnTo>
                  <a:pt x="8320024" y="0"/>
                </a:lnTo>
                <a:close/>
              </a:path>
            </a:pathLst>
          </a:custGeom>
          <a:solidFill>
            <a:srgbClr val="94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57" y="2341435"/>
            <a:ext cx="3663752" cy="370118"/>
          </a:xfrm>
          <a:custGeom>
            <a:avLst/>
            <a:gdLst/>
            <a:ahLst/>
            <a:cxnLst/>
            <a:rect l="l" t="t" r="r" b="b"/>
            <a:pathLst>
              <a:path w="8458200" h="829310">
                <a:moveTo>
                  <a:pt x="0" y="138175"/>
                </a:moveTo>
                <a:lnTo>
                  <a:pt x="7044" y="94496"/>
                </a:lnTo>
                <a:lnTo>
                  <a:pt x="26659" y="56564"/>
                </a:lnTo>
                <a:lnTo>
                  <a:pt x="56570" y="26655"/>
                </a:lnTo>
                <a:lnTo>
                  <a:pt x="94501" y="7042"/>
                </a:lnTo>
                <a:lnTo>
                  <a:pt x="138176" y="0"/>
                </a:lnTo>
                <a:lnTo>
                  <a:pt x="8320024" y="0"/>
                </a:lnTo>
                <a:lnTo>
                  <a:pt x="8363703" y="7042"/>
                </a:lnTo>
                <a:lnTo>
                  <a:pt x="8401635" y="26655"/>
                </a:lnTo>
                <a:lnTo>
                  <a:pt x="8431544" y="56564"/>
                </a:lnTo>
                <a:lnTo>
                  <a:pt x="8451157" y="94496"/>
                </a:lnTo>
                <a:lnTo>
                  <a:pt x="8458200" y="138175"/>
                </a:lnTo>
                <a:lnTo>
                  <a:pt x="8458200" y="690879"/>
                </a:lnTo>
                <a:lnTo>
                  <a:pt x="8451157" y="734554"/>
                </a:lnTo>
                <a:lnTo>
                  <a:pt x="8431544" y="772485"/>
                </a:lnTo>
                <a:lnTo>
                  <a:pt x="8401635" y="802396"/>
                </a:lnTo>
                <a:lnTo>
                  <a:pt x="8363703" y="822011"/>
                </a:lnTo>
                <a:lnTo>
                  <a:pt x="8320024" y="829055"/>
                </a:lnTo>
                <a:lnTo>
                  <a:pt x="138176" y="829055"/>
                </a:lnTo>
                <a:lnTo>
                  <a:pt x="94501" y="822011"/>
                </a:lnTo>
                <a:lnTo>
                  <a:pt x="56570" y="802396"/>
                </a:lnTo>
                <a:lnTo>
                  <a:pt x="26659" y="772485"/>
                </a:lnTo>
                <a:lnTo>
                  <a:pt x="7044" y="734554"/>
                </a:lnTo>
                <a:lnTo>
                  <a:pt x="0" y="690879"/>
                </a:lnTo>
                <a:lnTo>
                  <a:pt x="0" y="1381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1606" y="562375"/>
            <a:ext cx="3712143" cy="2084888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80229">
              <a:lnSpc>
                <a:spcPts val="820"/>
              </a:lnSpc>
              <a:spcBef>
                <a:spcPts val="178"/>
              </a:spcBef>
            </a:pPr>
            <a:r>
              <a:rPr spc="-2" dirty="0">
                <a:latin typeface="Arial"/>
                <a:cs typeface="Arial"/>
              </a:rPr>
              <a:t>Vòng lặp </a:t>
            </a:r>
            <a:r>
              <a:rPr spc="-4" dirty="0">
                <a:latin typeface="Arial"/>
                <a:cs typeface="Arial"/>
              </a:rPr>
              <a:t>do-while </a:t>
            </a:r>
            <a:r>
              <a:rPr spc="-2" dirty="0">
                <a:latin typeface="Arial"/>
                <a:cs typeface="Arial"/>
              </a:rPr>
              <a:t>cũng tương </a:t>
            </a:r>
            <a:r>
              <a:rPr dirty="0">
                <a:latin typeface="Arial"/>
                <a:cs typeface="Arial"/>
              </a:rPr>
              <a:t>tự </a:t>
            </a:r>
            <a:r>
              <a:rPr spc="-2" dirty="0">
                <a:latin typeface="Arial"/>
                <a:cs typeface="Arial"/>
              </a:rPr>
              <a:t>như vòng lặp </a:t>
            </a:r>
            <a:r>
              <a:rPr spc="-7" dirty="0">
                <a:latin typeface="Arial"/>
                <a:cs typeface="Arial"/>
              </a:rPr>
              <a:t>while. </a:t>
            </a:r>
            <a:r>
              <a:rPr spc="-2" dirty="0">
                <a:latin typeface="Arial"/>
                <a:cs typeface="Arial"/>
              </a:rPr>
              <a:t>Điều này là do </a:t>
            </a:r>
            <a:r>
              <a:rPr dirty="0">
                <a:latin typeface="Arial"/>
                <a:cs typeface="Arial"/>
              </a:rPr>
              <a:t>cả </a:t>
            </a:r>
            <a:r>
              <a:rPr spc="-2" dirty="0">
                <a:latin typeface="Arial"/>
                <a:cs typeface="Arial"/>
              </a:rPr>
              <a:t>hai </a:t>
            </a:r>
            <a:r>
              <a:rPr dirty="0">
                <a:latin typeface="Arial"/>
                <a:cs typeface="Arial"/>
              </a:rPr>
              <a:t>do-  </a:t>
            </a:r>
            <a:r>
              <a:rPr spc="-7" dirty="0">
                <a:latin typeface="Arial"/>
                <a:cs typeface="Arial"/>
              </a:rPr>
              <a:t>while </a:t>
            </a:r>
            <a:r>
              <a:rPr spc="-2" dirty="0">
                <a:latin typeface="Arial"/>
                <a:cs typeface="Arial"/>
              </a:rPr>
              <a:t>và </a:t>
            </a:r>
            <a:r>
              <a:rPr spc="-7" dirty="0">
                <a:latin typeface="Arial"/>
                <a:cs typeface="Arial"/>
              </a:rPr>
              <a:t>while </a:t>
            </a:r>
            <a:r>
              <a:rPr spc="-2" dirty="0">
                <a:latin typeface="Arial"/>
                <a:cs typeface="Arial"/>
              </a:rPr>
              <a:t>thực hiện việc lặp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đến </a:t>
            </a:r>
            <a:r>
              <a:rPr dirty="0">
                <a:latin typeface="Arial"/>
                <a:cs typeface="Arial"/>
              </a:rPr>
              <a:t>khi </a:t>
            </a:r>
            <a:r>
              <a:rPr spc="-2" dirty="0">
                <a:latin typeface="Arial"/>
                <a:cs typeface="Arial"/>
              </a:rPr>
              <a:t>điều kiện </a:t>
            </a:r>
            <a:r>
              <a:rPr dirty="0">
                <a:latin typeface="Arial"/>
                <a:cs typeface="Arial"/>
              </a:rPr>
              <a:t>trở </a:t>
            </a:r>
            <a:r>
              <a:rPr spc="-2" dirty="0">
                <a:latin typeface="Arial"/>
                <a:cs typeface="Arial"/>
              </a:rPr>
              <a:t>thành</a:t>
            </a:r>
            <a:r>
              <a:rPr spc="81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sai.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5571" marR="5850">
              <a:lnSpc>
                <a:spcPts val="820"/>
              </a:lnSpc>
              <a:spcBef>
                <a:spcPts val="768"/>
              </a:spcBef>
            </a:pPr>
            <a:r>
              <a:rPr spc="-11" dirty="0">
                <a:latin typeface="Arial"/>
                <a:cs typeface="Arial"/>
              </a:rPr>
              <a:t>Tuy </a:t>
            </a:r>
            <a:r>
              <a:rPr spc="-4" dirty="0">
                <a:latin typeface="Arial"/>
                <a:cs typeface="Arial"/>
              </a:rPr>
              <a:t>nhiên, </a:t>
            </a:r>
            <a:r>
              <a:rPr spc="-2" dirty="0">
                <a:latin typeface="Arial"/>
                <a:cs typeface="Arial"/>
              </a:rPr>
              <a:t>vòng lặp </a:t>
            </a:r>
            <a:r>
              <a:rPr spc="-4" dirty="0">
                <a:latin typeface="Arial"/>
                <a:cs typeface="Arial"/>
              </a:rPr>
              <a:t>do-while </a:t>
            </a:r>
            <a:r>
              <a:rPr spc="-2" dirty="0">
                <a:latin typeface="Arial"/>
                <a:cs typeface="Arial"/>
              </a:rPr>
              <a:t>khác bằng </a:t>
            </a:r>
            <a:r>
              <a:rPr dirty="0">
                <a:latin typeface="Arial"/>
                <a:cs typeface="Arial"/>
              </a:rPr>
              <a:t>cách </a:t>
            </a:r>
            <a:r>
              <a:rPr spc="-2" dirty="0">
                <a:latin typeface="Arial"/>
                <a:cs typeface="Arial"/>
              </a:rPr>
              <a:t>thực hiện thân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2" dirty="0">
                <a:latin typeface="Arial"/>
                <a:cs typeface="Arial"/>
              </a:rPr>
              <a:t>vòng lặp </a:t>
            </a:r>
            <a:r>
              <a:rPr dirty="0">
                <a:latin typeface="Arial"/>
                <a:cs typeface="Arial"/>
              </a:rPr>
              <a:t>ít </a:t>
            </a:r>
            <a:r>
              <a:rPr spc="-4" dirty="0">
                <a:latin typeface="Arial"/>
                <a:cs typeface="Arial"/>
              </a:rPr>
              <a:t>nhất  </a:t>
            </a:r>
            <a:r>
              <a:rPr spc="-2" dirty="0">
                <a:latin typeface="Arial"/>
                <a:cs typeface="Arial"/>
              </a:rPr>
              <a:t>một lần </a:t>
            </a:r>
            <a:r>
              <a:rPr dirty="0">
                <a:latin typeface="Arial"/>
                <a:cs typeface="Arial"/>
              </a:rPr>
              <a:t>trước </a:t>
            </a:r>
            <a:r>
              <a:rPr spc="-2" dirty="0">
                <a:latin typeface="Arial"/>
                <a:cs typeface="Arial"/>
              </a:rPr>
              <a:t>khi đánh giá điều kiện ngay </a:t>
            </a:r>
            <a:r>
              <a:rPr dirty="0">
                <a:latin typeface="Arial"/>
                <a:cs typeface="Arial"/>
              </a:rPr>
              <a:t>cả </a:t>
            </a:r>
            <a:r>
              <a:rPr spc="-2" dirty="0">
                <a:latin typeface="Arial"/>
                <a:cs typeface="Arial"/>
              </a:rPr>
              <a:t>khi điều kiện là</a:t>
            </a:r>
            <a:r>
              <a:rPr spc="33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sai.</a:t>
            </a: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18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5571" indent="279"/>
            <a:r>
              <a:rPr spc="-2" dirty="0">
                <a:latin typeface="Arial"/>
                <a:cs typeface="Arial"/>
              </a:rPr>
              <a:t>Vòng lặp do-trong </a:t>
            </a:r>
            <a:r>
              <a:rPr dirty="0">
                <a:latin typeface="Arial"/>
                <a:cs typeface="Arial"/>
              </a:rPr>
              <a:t>khi </a:t>
            </a:r>
            <a:r>
              <a:rPr spc="-2" dirty="0">
                <a:latin typeface="Arial"/>
                <a:cs typeface="Arial"/>
              </a:rPr>
              <a:t>bắt đầu </a:t>
            </a:r>
            <a:r>
              <a:rPr dirty="0">
                <a:latin typeface="Arial"/>
                <a:cs typeface="Arial"/>
              </a:rPr>
              <a:t>với từ </a:t>
            </a:r>
            <a:r>
              <a:rPr spc="-2" dirty="0">
                <a:latin typeface="Arial"/>
                <a:cs typeface="Arial"/>
              </a:rPr>
              <a:t>khóa do </a:t>
            </a:r>
            <a:r>
              <a:rPr dirty="0">
                <a:latin typeface="Arial"/>
                <a:cs typeface="Arial"/>
              </a:rPr>
              <a:t>và </a:t>
            </a:r>
            <a:r>
              <a:rPr spc="-4" dirty="0">
                <a:latin typeface="Arial"/>
                <a:cs typeface="Arial"/>
              </a:rPr>
              <a:t>được </a:t>
            </a:r>
            <a:r>
              <a:rPr spc="-2" dirty="0">
                <a:latin typeface="Arial"/>
                <a:cs typeface="Arial"/>
              </a:rPr>
              <a:t>theo </a:t>
            </a:r>
            <a:r>
              <a:rPr dirty="0">
                <a:latin typeface="Arial"/>
                <a:cs typeface="Arial"/>
              </a:rPr>
              <a:t>sau </a:t>
            </a:r>
            <a:r>
              <a:rPr spc="-2" dirty="0">
                <a:latin typeface="Arial"/>
                <a:cs typeface="Arial"/>
              </a:rPr>
              <a:t>là một khối</a:t>
            </a:r>
            <a:r>
              <a:rPr spc="39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lệnh.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22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5571" marR="49586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Vào cuối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2" dirty="0">
                <a:latin typeface="Arial"/>
                <a:cs typeface="Arial"/>
              </a:rPr>
              <a:t>khối,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2" dirty="0">
                <a:latin typeface="Arial"/>
                <a:cs typeface="Arial"/>
              </a:rPr>
              <a:t>khóa </a:t>
            </a:r>
            <a:r>
              <a:rPr spc="-7" dirty="0">
                <a:latin typeface="Arial"/>
                <a:cs typeface="Arial"/>
              </a:rPr>
              <a:t>while </a:t>
            </a:r>
            <a:r>
              <a:rPr spc="-2" dirty="0">
                <a:latin typeface="Arial"/>
                <a:cs typeface="Arial"/>
              </a:rPr>
              <a:t>được </a:t>
            </a:r>
            <a:r>
              <a:rPr spc="-4" dirty="0">
                <a:latin typeface="Arial"/>
                <a:cs typeface="Arial"/>
              </a:rPr>
              <a:t>xác </a:t>
            </a:r>
            <a:r>
              <a:rPr spc="-2" dirty="0">
                <a:latin typeface="Arial"/>
                <a:cs typeface="Arial"/>
              </a:rPr>
              <a:t>định theo sau bởi dấu </a:t>
            </a:r>
            <a:r>
              <a:rPr spc="-4" dirty="0">
                <a:latin typeface="Arial"/>
                <a:cs typeface="Arial"/>
              </a:rPr>
              <a:t>ngoặc </a:t>
            </a:r>
            <a:r>
              <a:rPr spc="-2" dirty="0">
                <a:latin typeface="Arial"/>
                <a:cs typeface="Arial"/>
              </a:rPr>
              <a:t>đơn </a:t>
            </a:r>
            <a:r>
              <a:rPr dirty="0">
                <a:latin typeface="Arial"/>
                <a:cs typeface="Arial"/>
              </a:rPr>
              <a:t>có  </a:t>
            </a:r>
            <a:r>
              <a:rPr spc="-2" dirty="0">
                <a:latin typeface="Arial"/>
                <a:cs typeface="Arial"/>
              </a:rPr>
              <a:t>chứa điều</a:t>
            </a:r>
            <a:r>
              <a:rPr spc="2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kiện.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5850" marR="2229">
              <a:lnSpc>
                <a:spcPts val="820"/>
              </a:lnSpc>
              <a:spcBef>
                <a:spcPts val="2"/>
              </a:spcBef>
            </a:pPr>
            <a:r>
              <a:rPr spc="-2" dirty="0">
                <a:latin typeface="Arial"/>
                <a:cs typeface="Arial"/>
              </a:rPr>
              <a:t>Khi điều kiện </a:t>
            </a:r>
            <a:r>
              <a:rPr dirty="0">
                <a:latin typeface="Arial"/>
                <a:cs typeface="Arial"/>
              </a:rPr>
              <a:t>trả về </a:t>
            </a:r>
            <a:r>
              <a:rPr spc="-2" dirty="0">
                <a:latin typeface="Arial"/>
                <a:cs typeface="Arial"/>
              </a:rPr>
              <a:t>false, khối lệnh </a:t>
            </a:r>
            <a:r>
              <a:rPr dirty="0">
                <a:latin typeface="Arial"/>
                <a:cs typeface="Arial"/>
              </a:rPr>
              <a:t>sau từ </a:t>
            </a:r>
            <a:r>
              <a:rPr spc="-2" dirty="0">
                <a:latin typeface="Arial"/>
                <a:cs typeface="Arial"/>
              </a:rPr>
              <a:t>khóa do được bỏ qua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câu lệnh </a:t>
            </a:r>
            <a:r>
              <a:rPr dirty="0">
                <a:latin typeface="Arial"/>
                <a:cs typeface="Arial"/>
              </a:rPr>
              <a:t>tiếp  </a:t>
            </a:r>
            <a:r>
              <a:rPr spc="-2" dirty="0">
                <a:latin typeface="Arial"/>
                <a:cs typeface="Arial"/>
              </a:rPr>
              <a:t>theo sau </a:t>
            </a:r>
            <a:r>
              <a:rPr dirty="0">
                <a:latin typeface="Arial"/>
                <a:cs typeface="Arial"/>
              </a:rPr>
              <a:t>câu </a:t>
            </a:r>
            <a:r>
              <a:rPr spc="-2" dirty="0">
                <a:latin typeface="Arial"/>
                <a:cs typeface="Arial"/>
              </a:rPr>
              <a:t>lệnh </a:t>
            </a:r>
            <a:r>
              <a:rPr spc="-7" dirty="0">
                <a:latin typeface="Arial"/>
                <a:cs typeface="Arial"/>
              </a:rPr>
              <a:t>while </a:t>
            </a:r>
            <a:r>
              <a:rPr spc="-2" dirty="0">
                <a:latin typeface="Arial"/>
                <a:cs typeface="Arial"/>
              </a:rPr>
              <a:t>được thực</a:t>
            </a:r>
            <a:r>
              <a:rPr spc="39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thi.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95482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2" dirty="0"/>
              <a:t>Vòng </a:t>
            </a:r>
            <a:r>
              <a:rPr spc="-2" dirty="0"/>
              <a:t>lặp do-while</a:t>
            </a:r>
            <a:r>
              <a:rPr dirty="0"/>
              <a:t> </a:t>
            </a:r>
            <a:r>
              <a:rPr spc="-2" dirty="0"/>
              <a:t>2-4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63373"/>
            <a:ext cx="1293591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Sơ đồ thực </a:t>
            </a:r>
            <a:r>
              <a:rPr dirty="0">
                <a:latin typeface="Calibri"/>
                <a:cs typeface="Calibri"/>
              </a:rPr>
              <a:t>thi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do-while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63253" y="598690"/>
            <a:ext cx="1097292" cy="22356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95482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2" dirty="0"/>
              <a:t>Vòng </a:t>
            </a:r>
            <a:r>
              <a:rPr spc="-2" dirty="0"/>
              <a:t>lặp do-while</a:t>
            </a:r>
            <a:r>
              <a:rPr dirty="0"/>
              <a:t> </a:t>
            </a:r>
            <a:r>
              <a:rPr spc="-2" dirty="0"/>
              <a:t>3-4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72782"/>
            <a:ext cx="3546578" cy="2240829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35100">
              <a:lnSpc>
                <a:spcPts val="902"/>
              </a:lnSpc>
              <a:spcBef>
                <a:spcPts val="53"/>
              </a:spcBef>
            </a:pPr>
            <a:r>
              <a:rPr b="1" spc="2" dirty="0">
                <a:latin typeface="Calibri"/>
                <a:cs typeface="Calibri"/>
              </a:rPr>
              <a:t>Cú</a:t>
            </a:r>
            <a:r>
              <a:rPr b="1" spc="-7" dirty="0">
                <a:latin typeface="Calibri"/>
                <a:cs typeface="Calibri"/>
              </a:rPr>
              <a:t> </a:t>
            </a:r>
            <a:r>
              <a:rPr b="1" spc="2"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  <a:p>
            <a:pPr marL="72151">
              <a:lnSpc>
                <a:spcPts val="880"/>
              </a:lnSpc>
            </a:pPr>
            <a:r>
              <a:rPr spc="2" dirty="0">
                <a:latin typeface="Courier New"/>
                <a:cs typeface="Courier New"/>
              </a:rPr>
              <a:t>do</a:t>
            </a:r>
            <a:endParaRPr>
              <a:latin typeface="Courier New"/>
              <a:cs typeface="Courier New"/>
            </a:endParaRPr>
          </a:p>
          <a:p>
            <a:pPr marL="72151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72151">
              <a:lnSpc>
                <a:spcPts val="932"/>
              </a:lnSpc>
            </a:pPr>
            <a:r>
              <a:rPr spc="2" dirty="0">
                <a:latin typeface="Courier New"/>
                <a:cs typeface="Courier New"/>
              </a:rPr>
              <a:t>...</a:t>
            </a:r>
            <a:endParaRPr>
              <a:latin typeface="Courier New"/>
              <a:cs typeface="Courier New"/>
            </a:endParaRPr>
          </a:p>
          <a:p>
            <a:pPr marL="72151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statements;</a:t>
            </a:r>
            <a:endParaRPr>
              <a:latin typeface="Courier New"/>
              <a:cs typeface="Courier New"/>
            </a:endParaRPr>
          </a:p>
          <a:p>
            <a:pPr marL="72151">
              <a:lnSpc>
                <a:spcPts val="952"/>
              </a:lnSpc>
            </a:pPr>
            <a:r>
              <a:rPr spc="2" dirty="0">
                <a:latin typeface="Courier New"/>
                <a:cs typeface="Courier New"/>
              </a:rPr>
              <a:t>...</a:t>
            </a:r>
            <a:endParaRPr>
              <a:latin typeface="Courier New"/>
              <a:cs typeface="Courier New"/>
            </a:endParaRPr>
          </a:p>
          <a:p>
            <a:pPr marL="72151">
              <a:spcBef>
                <a:spcPts val="195"/>
              </a:spcBef>
            </a:pPr>
            <a:r>
              <a:rPr dirty="0">
                <a:latin typeface="Courier New"/>
                <a:cs typeface="Courier New"/>
              </a:rPr>
              <a:t>}while(condition);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20"/>
              </a:spcBef>
            </a:pPr>
            <a:endParaRPr sz="90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115330">
              <a:lnSpc>
                <a:spcPts val="950"/>
              </a:lnSpc>
              <a:spcBef>
                <a:spcPts val="851"/>
              </a:spcBef>
            </a:pPr>
            <a:r>
              <a:rPr spc="2" dirty="0">
                <a:latin typeface="Courier New"/>
                <a:cs typeface="Courier New"/>
              </a:rPr>
              <a:t>&lt;script&gt;</a:t>
            </a:r>
            <a:endParaRPr>
              <a:latin typeface="Courier New"/>
              <a:cs typeface="Courier New"/>
            </a:endParaRPr>
          </a:p>
          <a:p>
            <a:pPr marL="240967" marR="2344762">
              <a:lnSpc>
                <a:spcPts val="930"/>
              </a:lnSpc>
              <a:spcBef>
                <a:spcPts val="44"/>
              </a:spcBef>
            </a:pPr>
            <a:r>
              <a:rPr spc="2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answer </a:t>
            </a:r>
            <a:r>
              <a:rPr spc="2" dirty="0">
                <a:latin typeface="Courier New"/>
                <a:cs typeface="Courier New"/>
              </a:rPr>
              <a:t>= ‘’;  do</a:t>
            </a:r>
            <a:endParaRPr>
              <a:latin typeface="Courier New"/>
              <a:cs typeface="Courier New"/>
            </a:endParaRPr>
          </a:p>
          <a:p>
            <a:pPr marL="240967">
              <a:lnSpc>
                <a:spcPts val="886"/>
              </a:lnSpc>
            </a:pPr>
            <a:r>
              <a:rPr spc="2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516756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answer = </a:t>
            </a:r>
            <a:r>
              <a:rPr dirty="0">
                <a:latin typeface="Courier New"/>
                <a:cs typeface="Courier New"/>
              </a:rPr>
              <a:t>prompt(‘Capital </a:t>
            </a:r>
            <a:r>
              <a:rPr spc="2" dirty="0">
                <a:latin typeface="Courier New"/>
                <a:cs typeface="Courier New"/>
              </a:rPr>
              <a:t>of </a:t>
            </a:r>
            <a:r>
              <a:rPr dirty="0">
                <a:latin typeface="Courier New"/>
                <a:cs typeface="Courier New"/>
              </a:rPr>
              <a:t>United </a:t>
            </a:r>
            <a:r>
              <a:rPr spc="2" dirty="0">
                <a:latin typeface="Courier New"/>
                <a:cs typeface="Courier New"/>
              </a:rPr>
              <a:t>States:’,</a:t>
            </a:r>
            <a:r>
              <a:rPr spc="39"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‘’);</a:t>
            </a:r>
            <a:endParaRPr>
              <a:latin typeface="Courier New"/>
              <a:cs typeface="Courier New"/>
            </a:endParaRPr>
          </a:p>
          <a:p>
            <a:pPr marL="115330" marR="654650" indent="125637">
              <a:lnSpc>
                <a:spcPts val="930"/>
              </a:lnSpc>
              <a:spcBef>
                <a:spcPts val="46"/>
              </a:spcBef>
            </a:pPr>
            <a:r>
              <a:rPr dirty="0">
                <a:latin typeface="Courier New"/>
                <a:cs typeface="Courier New"/>
              </a:rPr>
              <a:t>}while(answer!=’Washington’);  alert(‘Capital </a:t>
            </a:r>
            <a:r>
              <a:rPr spc="2" dirty="0">
                <a:latin typeface="Courier New"/>
                <a:cs typeface="Courier New"/>
              </a:rPr>
              <a:t>of </a:t>
            </a:r>
            <a:r>
              <a:rPr dirty="0">
                <a:latin typeface="Courier New"/>
                <a:cs typeface="Courier New"/>
              </a:rPr>
              <a:t>United States: </a:t>
            </a:r>
            <a:r>
              <a:rPr spc="2" dirty="0">
                <a:latin typeface="Courier New"/>
                <a:cs typeface="Courier New"/>
              </a:rPr>
              <a:t>‘ +</a:t>
            </a:r>
            <a:r>
              <a:rPr spc="61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answer);</a:t>
            </a:r>
            <a:endParaRPr>
              <a:latin typeface="Courier New"/>
              <a:cs typeface="Courier New"/>
            </a:endParaRPr>
          </a:p>
          <a:p>
            <a:pPr marL="115330">
              <a:spcBef>
                <a:spcPts val="173"/>
              </a:spcBef>
            </a:pPr>
            <a:r>
              <a:rPr dirty="0">
                <a:latin typeface="Courier New"/>
                <a:cs typeface="Courier New"/>
              </a:rPr>
              <a:t>&lt;/script&gt;</a:t>
            </a:r>
            <a:endParaRPr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95482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2" dirty="0"/>
              <a:t>Vòng </a:t>
            </a:r>
            <a:r>
              <a:rPr spc="-2" dirty="0"/>
              <a:t>lặp do-while</a:t>
            </a:r>
            <a:r>
              <a:rPr dirty="0"/>
              <a:t> </a:t>
            </a:r>
            <a:r>
              <a:rPr spc="-2" dirty="0"/>
              <a:t>4-4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50297"/>
            <a:ext cx="447516" cy="130143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125916" indent="-120344"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2095" y="918210"/>
            <a:ext cx="3151487" cy="10542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168334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Câu lệnh </a:t>
            </a:r>
            <a:r>
              <a:rPr spc="-7" dirty="0"/>
              <a:t>break</a:t>
            </a:r>
            <a:r>
              <a:rPr spc="-35" dirty="0"/>
              <a:t> </a:t>
            </a:r>
            <a:r>
              <a:rPr spc="-2" dirty="0"/>
              <a:t>1-3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2357" y="408433"/>
            <a:ext cx="3663752" cy="302102"/>
          </a:xfrm>
          <a:custGeom>
            <a:avLst/>
            <a:gdLst/>
            <a:ahLst/>
            <a:cxnLst/>
            <a:rect l="l" t="t" r="r" b="b"/>
            <a:pathLst>
              <a:path w="8458200" h="676910">
                <a:moveTo>
                  <a:pt x="8345424" y="0"/>
                </a:moveTo>
                <a:lnTo>
                  <a:pt x="112775" y="0"/>
                </a:lnTo>
                <a:lnTo>
                  <a:pt x="68880" y="8870"/>
                </a:lnTo>
                <a:lnTo>
                  <a:pt x="33032" y="33051"/>
                </a:lnTo>
                <a:lnTo>
                  <a:pt x="8863" y="68901"/>
                </a:lnTo>
                <a:lnTo>
                  <a:pt x="0" y="112775"/>
                </a:lnTo>
                <a:lnTo>
                  <a:pt x="0" y="563879"/>
                </a:lnTo>
                <a:lnTo>
                  <a:pt x="8863" y="607754"/>
                </a:lnTo>
                <a:lnTo>
                  <a:pt x="33032" y="643604"/>
                </a:lnTo>
                <a:lnTo>
                  <a:pt x="68880" y="667785"/>
                </a:lnTo>
                <a:lnTo>
                  <a:pt x="112775" y="676655"/>
                </a:lnTo>
                <a:lnTo>
                  <a:pt x="8345424" y="676655"/>
                </a:lnTo>
                <a:lnTo>
                  <a:pt x="8389298" y="667785"/>
                </a:lnTo>
                <a:lnTo>
                  <a:pt x="8425148" y="643604"/>
                </a:lnTo>
                <a:lnTo>
                  <a:pt x="8449329" y="607754"/>
                </a:lnTo>
                <a:lnTo>
                  <a:pt x="8458200" y="563879"/>
                </a:lnTo>
                <a:lnTo>
                  <a:pt x="8458200" y="112775"/>
                </a:lnTo>
                <a:lnTo>
                  <a:pt x="8449329" y="68901"/>
                </a:lnTo>
                <a:lnTo>
                  <a:pt x="8425148" y="33051"/>
                </a:lnTo>
                <a:lnTo>
                  <a:pt x="8389298" y="8870"/>
                </a:lnTo>
                <a:lnTo>
                  <a:pt x="8345424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357" y="408433"/>
            <a:ext cx="3663752" cy="302102"/>
          </a:xfrm>
          <a:custGeom>
            <a:avLst/>
            <a:gdLst/>
            <a:ahLst/>
            <a:cxnLst/>
            <a:rect l="l" t="t" r="r" b="b"/>
            <a:pathLst>
              <a:path w="8458200" h="676910">
                <a:moveTo>
                  <a:pt x="0" y="112775"/>
                </a:moveTo>
                <a:lnTo>
                  <a:pt x="8863" y="68901"/>
                </a:lnTo>
                <a:lnTo>
                  <a:pt x="33032" y="33051"/>
                </a:lnTo>
                <a:lnTo>
                  <a:pt x="68880" y="8870"/>
                </a:lnTo>
                <a:lnTo>
                  <a:pt x="112775" y="0"/>
                </a:lnTo>
                <a:lnTo>
                  <a:pt x="8345424" y="0"/>
                </a:lnTo>
                <a:lnTo>
                  <a:pt x="8389298" y="8870"/>
                </a:lnTo>
                <a:lnTo>
                  <a:pt x="8425148" y="33051"/>
                </a:lnTo>
                <a:lnTo>
                  <a:pt x="8449329" y="68901"/>
                </a:lnTo>
                <a:lnTo>
                  <a:pt x="8458200" y="112775"/>
                </a:lnTo>
                <a:lnTo>
                  <a:pt x="8458200" y="563879"/>
                </a:lnTo>
                <a:lnTo>
                  <a:pt x="8449329" y="607754"/>
                </a:lnTo>
                <a:lnTo>
                  <a:pt x="8425148" y="643604"/>
                </a:lnTo>
                <a:lnTo>
                  <a:pt x="8389298" y="667785"/>
                </a:lnTo>
                <a:lnTo>
                  <a:pt x="8345424" y="676655"/>
                </a:lnTo>
                <a:lnTo>
                  <a:pt x="112775" y="676655"/>
                </a:lnTo>
                <a:lnTo>
                  <a:pt x="68880" y="667785"/>
                </a:lnTo>
                <a:lnTo>
                  <a:pt x="33032" y="643604"/>
                </a:lnTo>
                <a:lnTo>
                  <a:pt x="8863" y="607754"/>
                </a:lnTo>
                <a:lnTo>
                  <a:pt x="0" y="563879"/>
                </a:lnTo>
                <a:lnTo>
                  <a:pt x="0" y="1127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755313"/>
            <a:ext cx="3663752" cy="300685"/>
          </a:xfrm>
          <a:custGeom>
            <a:avLst/>
            <a:gdLst/>
            <a:ahLst/>
            <a:cxnLst/>
            <a:rect l="l" t="t" r="r" b="b"/>
            <a:pathLst>
              <a:path w="8458200" h="673735">
                <a:moveTo>
                  <a:pt x="8345932" y="0"/>
                </a:moveTo>
                <a:lnTo>
                  <a:pt x="112268" y="0"/>
                </a:lnTo>
                <a:lnTo>
                  <a:pt x="68569" y="8826"/>
                </a:lnTo>
                <a:lnTo>
                  <a:pt x="32883" y="32893"/>
                </a:lnTo>
                <a:lnTo>
                  <a:pt x="8822" y="68580"/>
                </a:lnTo>
                <a:lnTo>
                  <a:pt x="0" y="112268"/>
                </a:lnTo>
                <a:lnTo>
                  <a:pt x="0" y="561339"/>
                </a:lnTo>
                <a:lnTo>
                  <a:pt x="8822" y="605027"/>
                </a:lnTo>
                <a:lnTo>
                  <a:pt x="32883" y="640714"/>
                </a:lnTo>
                <a:lnTo>
                  <a:pt x="68569" y="664781"/>
                </a:lnTo>
                <a:lnTo>
                  <a:pt x="112268" y="673608"/>
                </a:lnTo>
                <a:lnTo>
                  <a:pt x="8345932" y="673608"/>
                </a:lnTo>
                <a:lnTo>
                  <a:pt x="8389620" y="664781"/>
                </a:lnTo>
                <a:lnTo>
                  <a:pt x="8425307" y="640714"/>
                </a:lnTo>
                <a:lnTo>
                  <a:pt x="8449373" y="605027"/>
                </a:lnTo>
                <a:lnTo>
                  <a:pt x="8458200" y="561339"/>
                </a:lnTo>
                <a:lnTo>
                  <a:pt x="8458200" y="112268"/>
                </a:lnTo>
                <a:lnTo>
                  <a:pt x="8449373" y="68580"/>
                </a:lnTo>
                <a:lnTo>
                  <a:pt x="8425307" y="32893"/>
                </a:lnTo>
                <a:lnTo>
                  <a:pt x="8389620" y="8826"/>
                </a:lnTo>
                <a:lnTo>
                  <a:pt x="834593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755313"/>
            <a:ext cx="3663752" cy="300685"/>
          </a:xfrm>
          <a:custGeom>
            <a:avLst/>
            <a:gdLst/>
            <a:ahLst/>
            <a:cxnLst/>
            <a:rect l="l" t="t" r="r" b="b"/>
            <a:pathLst>
              <a:path w="8458200" h="673735">
                <a:moveTo>
                  <a:pt x="0" y="112268"/>
                </a:moveTo>
                <a:lnTo>
                  <a:pt x="8822" y="68580"/>
                </a:lnTo>
                <a:lnTo>
                  <a:pt x="32883" y="32893"/>
                </a:lnTo>
                <a:lnTo>
                  <a:pt x="68569" y="8826"/>
                </a:lnTo>
                <a:lnTo>
                  <a:pt x="112268" y="0"/>
                </a:lnTo>
                <a:lnTo>
                  <a:pt x="8345932" y="0"/>
                </a:lnTo>
                <a:lnTo>
                  <a:pt x="8389620" y="8826"/>
                </a:lnTo>
                <a:lnTo>
                  <a:pt x="8425307" y="32893"/>
                </a:lnTo>
                <a:lnTo>
                  <a:pt x="8449373" y="68580"/>
                </a:lnTo>
                <a:lnTo>
                  <a:pt x="8458200" y="112268"/>
                </a:lnTo>
                <a:lnTo>
                  <a:pt x="8458200" y="561339"/>
                </a:lnTo>
                <a:lnTo>
                  <a:pt x="8449373" y="605027"/>
                </a:lnTo>
                <a:lnTo>
                  <a:pt x="8425307" y="640714"/>
                </a:lnTo>
                <a:lnTo>
                  <a:pt x="8389620" y="664781"/>
                </a:lnTo>
                <a:lnTo>
                  <a:pt x="8345932" y="673608"/>
                </a:lnTo>
                <a:lnTo>
                  <a:pt x="112268" y="673608"/>
                </a:lnTo>
                <a:lnTo>
                  <a:pt x="68569" y="664781"/>
                </a:lnTo>
                <a:lnTo>
                  <a:pt x="32883" y="640714"/>
                </a:lnTo>
                <a:lnTo>
                  <a:pt x="8822" y="605027"/>
                </a:lnTo>
                <a:lnTo>
                  <a:pt x="0" y="561339"/>
                </a:lnTo>
                <a:lnTo>
                  <a:pt x="0" y="11226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1101512"/>
            <a:ext cx="3663752" cy="307487"/>
          </a:xfrm>
          <a:custGeom>
            <a:avLst/>
            <a:gdLst/>
            <a:ahLst/>
            <a:cxnLst/>
            <a:rect l="l" t="t" r="r" b="b"/>
            <a:pathLst>
              <a:path w="8458200" h="688975">
                <a:moveTo>
                  <a:pt x="8343392" y="0"/>
                </a:moveTo>
                <a:lnTo>
                  <a:pt x="114808" y="0"/>
                </a:lnTo>
                <a:lnTo>
                  <a:pt x="70117" y="9026"/>
                </a:lnTo>
                <a:lnTo>
                  <a:pt x="33624" y="33639"/>
                </a:lnTo>
                <a:lnTo>
                  <a:pt x="9021" y="70133"/>
                </a:lnTo>
                <a:lnTo>
                  <a:pt x="0" y="114808"/>
                </a:lnTo>
                <a:lnTo>
                  <a:pt x="0" y="574040"/>
                </a:lnTo>
                <a:lnTo>
                  <a:pt x="9021" y="618714"/>
                </a:lnTo>
                <a:lnTo>
                  <a:pt x="33624" y="655208"/>
                </a:lnTo>
                <a:lnTo>
                  <a:pt x="70117" y="679821"/>
                </a:lnTo>
                <a:lnTo>
                  <a:pt x="114808" y="688848"/>
                </a:lnTo>
                <a:lnTo>
                  <a:pt x="8343392" y="688848"/>
                </a:lnTo>
                <a:lnTo>
                  <a:pt x="8388066" y="679821"/>
                </a:lnTo>
                <a:lnTo>
                  <a:pt x="8424560" y="655208"/>
                </a:lnTo>
                <a:lnTo>
                  <a:pt x="8449173" y="618714"/>
                </a:lnTo>
                <a:lnTo>
                  <a:pt x="8458200" y="574040"/>
                </a:lnTo>
                <a:lnTo>
                  <a:pt x="8458200" y="114808"/>
                </a:lnTo>
                <a:lnTo>
                  <a:pt x="8449173" y="70133"/>
                </a:lnTo>
                <a:lnTo>
                  <a:pt x="8424560" y="33639"/>
                </a:lnTo>
                <a:lnTo>
                  <a:pt x="8388066" y="9026"/>
                </a:lnTo>
                <a:lnTo>
                  <a:pt x="8343392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101512"/>
            <a:ext cx="3663752" cy="307487"/>
          </a:xfrm>
          <a:custGeom>
            <a:avLst/>
            <a:gdLst/>
            <a:ahLst/>
            <a:cxnLst/>
            <a:rect l="l" t="t" r="r" b="b"/>
            <a:pathLst>
              <a:path w="8458200" h="688975">
                <a:moveTo>
                  <a:pt x="0" y="114808"/>
                </a:moveTo>
                <a:lnTo>
                  <a:pt x="9021" y="70133"/>
                </a:lnTo>
                <a:lnTo>
                  <a:pt x="33624" y="33639"/>
                </a:lnTo>
                <a:lnTo>
                  <a:pt x="70117" y="9026"/>
                </a:lnTo>
                <a:lnTo>
                  <a:pt x="114808" y="0"/>
                </a:lnTo>
                <a:lnTo>
                  <a:pt x="8343392" y="0"/>
                </a:lnTo>
                <a:lnTo>
                  <a:pt x="8388066" y="9026"/>
                </a:lnTo>
                <a:lnTo>
                  <a:pt x="8424560" y="33639"/>
                </a:lnTo>
                <a:lnTo>
                  <a:pt x="8449173" y="70133"/>
                </a:lnTo>
                <a:lnTo>
                  <a:pt x="8458200" y="114808"/>
                </a:lnTo>
                <a:lnTo>
                  <a:pt x="8458200" y="574040"/>
                </a:lnTo>
                <a:lnTo>
                  <a:pt x="8449173" y="618714"/>
                </a:lnTo>
                <a:lnTo>
                  <a:pt x="8424560" y="655208"/>
                </a:lnTo>
                <a:lnTo>
                  <a:pt x="8388066" y="679821"/>
                </a:lnTo>
                <a:lnTo>
                  <a:pt x="8343392" y="688848"/>
                </a:lnTo>
                <a:lnTo>
                  <a:pt x="114808" y="688848"/>
                </a:lnTo>
                <a:lnTo>
                  <a:pt x="70117" y="679821"/>
                </a:lnTo>
                <a:lnTo>
                  <a:pt x="33624" y="655208"/>
                </a:lnTo>
                <a:lnTo>
                  <a:pt x="9021" y="618714"/>
                </a:lnTo>
                <a:lnTo>
                  <a:pt x="0" y="574040"/>
                </a:lnTo>
                <a:lnTo>
                  <a:pt x="0" y="11480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0491" y="429518"/>
            <a:ext cx="3625618" cy="118030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ts val="884"/>
              </a:lnSpc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Lệnh break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2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với câu </a:t>
            </a:r>
            <a:r>
              <a:rPr spc="-2" dirty="0">
                <a:latin typeface="Arial"/>
                <a:cs typeface="Arial"/>
              </a:rPr>
              <a:t>lệnh ra </a:t>
            </a:r>
            <a:r>
              <a:rPr spc="-4" dirty="0">
                <a:latin typeface="Arial"/>
                <a:cs typeface="Arial"/>
              </a:rPr>
              <a:t>quyết </a:t>
            </a:r>
            <a:r>
              <a:rPr spc="-2" dirty="0">
                <a:latin typeface="Arial"/>
                <a:cs typeface="Arial"/>
              </a:rPr>
              <a:t>định cũng như </a:t>
            </a:r>
            <a:r>
              <a:rPr spc="-4" dirty="0">
                <a:latin typeface="Arial"/>
                <a:cs typeface="Arial"/>
              </a:rPr>
              <a:t>switch</a:t>
            </a:r>
            <a:r>
              <a:rPr spc="66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và</a:t>
            </a:r>
            <a:endParaRPr dirty="0">
              <a:latin typeface="Arial"/>
              <a:cs typeface="Arial"/>
            </a:endParaRPr>
          </a:p>
          <a:p>
            <a:pPr marL="5571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cấu trúc </a:t>
            </a:r>
            <a:r>
              <a:rPr spc="-4" dirty="0">
                <a:latin typeface="Arial"/>
                <a:cs typeface="Arial"/>
              </a:rPr>
              <a:t>như </a:t>
            </a:r>
            <a:r>
              <a:rPr spc="-2" dirty="0">
                <a:latin typeface="Arial"/>
                <a:cs typeface="Arial"/>
              </a:rPr>
              <a:t>vòng </a:t>
            </a:r>
            <a:r>
              <a:rPr spc="-4" dirty="0">
                <a:latin typeface="Arial"/>
                <a:cs typeface="Arial"/>
              </a:rPr>
              <a:t>lặp </a:t>
            </a:r>
            <a:r>
              <a:rPr dirty="0">
                <a:latin typeface="Arial"/>
                <a:cs typeface="Arial"/>
              </a:rPr>
              <a:t>for và</a:t>
            </a:r>
            <a:r>
              <a:rPr spc="13" dirty="0">
                <a:latin typeface="Arial"/>
                <a:cs typeface="Arial"/>
              </a:rPr>
              <a:t> </a:t>
            </a:r>
            <a:r>
              <a:rPr spc="-7" dirty="0">
                <a:latin typeface="Arial"/>
                <a:cs typeface="Arial"/>
              </a:rPr>
              <a:t>while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5571" marR="47915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Lệnh break được </a:t>
            </a:r>
            <a:r>
              <a:rPr dirty="0">
                <a:latin typeface="Arial"/>
                <a:cs typeface="Arial"/>
              </a:rPr>
              <a:t>ký </a:t>
            </a:r>
            <a:r>
              <a:rPr spc="-2" dirty="0">
                <a:latin typeface="Arial"/>
                <a:cs typeface="Arial"/>
              </a:rPr>
              <a:t>hiệu bằng </a:t>
            </a:r>
            <a:r>
              <a:rPr dirty="0">
                <a:latin typeface="Arial"/>
                <a:cs typeface="Arial"/>
              </a:rPr>
              <a:t>cách 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2" dirty="0">
                <a:latin typeface="Arial"/>
                <a:cs typeface="Arial"/>
              </a:rPr>
              <a:t>khoá break. Nó 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 </a:t>
            </a:r>
            <a:r>
              <a:rPr spc="-2" dirty="0">
                <a:latin typeface="Arial"/>
                <a:cs typeface="Arial"/>
              </a:rPr>
              <a:t>để thoát khỏi vòng lặp mà không xét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điều kiện quy</a:t>
            </a:r>
            <a:r>
              <a:rPr spc="33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định.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5850"/>
            <a:r>
              <a:rPr spc="-2" dirty="0">
                <a:latin typeface="Arial"/>
                <a:cs typeface="Arial"/>
              </a:rPr>
              <a:t>Điều khiển </a:t>
            </a:r>
            <a:r>
              <a:rPr dirty="0">
                <a:latin typeface="Arial"/>
                <a:cs typeface="Arial"/>
              </a:rPr>
              <a:t>sau </a:t>
            </a:r>
            <a:r>
              <a:rPr spc="-2" dirty="0">
                <a:latin typeface="Arial"/>
                <a:cs typeface="Arial"/>
              </a:rPr>
              <a:t>đó được đưa </a:t>
            </a:r>
            <a:r>
              <a:rPr dirty="0">
                <a:latin typeface="Arial"/>
                <a:cs typeface="Arial"/>
              </a:rPr>
              <a:t>vào câu </a:t>
            </a:r>
            <a:r>
              <a:rPr spc="-2" dirty="0">
                <a:latin typeface="Arial"/>
                <a:cs typeface="Arial"/>
              </a:rPr>
              <a:t>lệnh </a:t>
            </a:r>
            <a:r>
              <a:rPr dirty="0">
                <a:latin typeface="Arial"/>
                <a:cs typeface="Arial"/>
              </a:rPr>
              <a:t>tiếp </a:t>
            </a:r>
            <a:r>
              <a:rPr spc="-2" dirty="0">
                <a:latin typeface="Arial"/>
                <a:cs typeface="Arial"/>
              </a:rPr>
              <a:t>theo ngay </a:t>
            </a:r>
            <a:r>
              <a:rPr dirty="0">
                <a:latin typeface="Arial"/>
                <a:cs typeface="Arial"/>
              </a:rPr>
              <a:t>sau </a:t>
            </a:r>
            <a:r>
              <a:rPr spc="-2" dirty="0">
                <a:latin typeface="Arial"/>
                <a:cs typeface="Arial"/>
              </a:rPr>
              <a:t>vòng</a:t>
            </a:r>
            <a:r>
              <a:rPr spc="22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lặp.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68259" indent="-120344">
              <a:spcBef>
                <a:spcPts val="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68538" algn="l"/>
              </a:tabLst>
            </a:pPr>
            <a:r>
              <a:rPr dirty="0">
                <a:latin typeface="Calibri"/>
                <a:cs typeface="Calibri"/>
              </a:rPr>
              <a:t>Hình sau thể hiện </a:t>
            </a:r>
            <a:r>
              <a:rPr spc="2" dirty="0">
                <a:latin typeface="Calibri"/>
                <a:cs typeface="Calibri"/>
              </a:rPr>
              <a:t>luồng thực </a:t>
            </a:r>
            <a:r>
              <a:rPr dirty="0">
                <a:latin typeface="Calibri"/>
                <a:cs typeface="Calibri"/>
              </a:rPr>
              <a:t>thì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break</a:t>
            </a:r>
          </a:p>
        </p:txBody>
      </p:sp>
      <p:sp>
        <p:nvSpPr>
          <p:cNvPr id="10" name="object 10"/>
          <p:cNvSpPr/>
          <p:nvPr/>
        </p:nvSpPr>
        <p:spPr>
          <a:xfrm>
            <a:off x="330068" y="1717146"/>
            <a:ext cx="3391116" cy="1139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168334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Câu lệnh </a:t>
            </a:r>
            <a:r>
              <a:rPr spc="-7" dirty="0"/>
              <a:t>break</a:t>
            </a:r>
            <a:r>
              <a:rPr spc="-29" dirty="0"/>
              <a:t> </a:t>
            </a:r>
            <a:r>
              <a:rPr spc="-4" dirty="0"/>
              <a:t>2-3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4" y="414384"/>
            <a:ext cx="3397772" cy="2331233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115330">
              <a:lnSpc>
                <a:spcPts val="950"/>
              </a:lnSpc>
              <a:spcBef>
                <a:spcPts val="873"/>
              </a:spcBef>
            </a:pPr>
            <a:r>
              <a:rPr spc="2" dirty="0">
                <a:latin typeface="Courier New"/>
                <a:cs typeface="Courier New"/>
              </a:rPr>
              <a:t>&lt;script&gt;</a:t>
            </a:r>
            <a:endParaRPr>
              <a:latin typeface="Courier New"/>
              <a:cs typeface="Courier New"/>
            </a:endParaRPr>
          </a:p>
          <a:p>
            <a:pPr marL="115330" marR="2229">
              <a:lnSpc>
                <a:spcPts val="930"/>
              </a:lnSpc>
              <a:spcBef>
                <a:spcPts val="44"/>
              </a:spcBef>
            </a:pPr>
            <a:r>
              <a:rPr spc="2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inputNum </a:t>
            </a:r>
            <a:r>
              <a:rPr spc="2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parseInt(prompt(‘Enter number: ‘,’’));  </a:t>
            </a:r>
            <a:r>
              <a:rPr spc="2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num </a:t>
            </a:r>
            <a:r>
              <a:rPr spc="2" dirty="0">
                <a:latin typeface="Courier New"/>
                <a:cs typeface="Courier New"/>
              </a:rPr>
              <a:t>=</a:t>
            </a:r>
            <a:r>
              <a:rPr spc="7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2;</a:t>
            </a:r>
            <a:endParaRPr>
              <a:latin typeface="Courier New"/>
              <a:cs typeface="Courier New"/>
            </a:endParaRPr>
          </a:p>
          <a:p>
            <a:pPr marL="240967">
              <a:lnSpc>
                <a:spcPts val="886"/>
              </a:lnSpc>
            </a:pPr>
            <a:r>
              <a:rPr dirty="0">
                <a:latin typeface="Courier New"/>
                <a:cs typeface="Courier New"/>
              </a:rPr>
              <a:t>while(num </a:t>
            </a:r>
            <a:r>
              <a:rPr spc="2" dirty="0">
                <a:latin typeface="Courier New"/>
                <a:cs typeface="Courier New"/>
              </a:rPr>
              <a:t>&lt;=</a:t>
            </a:r>
            <a:r>
              <a:rPr spc="7"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inputNum-1)</a:t>
            </a:r>
            <a:endParaRPr>
              <a:latin typeface="Courier New"/>
              <a:cs typeface="Courier New"/>
            </a:endParaRPr>
          </a:p>
          <a:p>
            <a:pPr marL="240967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366882">
              <a:lnSpc>
                <a:spcPts val="932"/>
              </a:lnSpc>
            </a:pPr>
            <a:r>
              <a:rPr dirty="0">
                <a:latin typeface="Courier New"/>
                <a:cs typeface="Courier New"/>
              </a:rPr>
              <a:t>if(inputNum </a:t>
            </a:r>
            <a:r>
              <a:rPr spc="2" dirty="0">
                <a:latin typeface="Courier New"/>
                <a:cs typeface="Courier New"/>
              </a:rPr>
              <a:t>% </a:t>
            </a:r>
            <a:r>
              <a:rPr dirty="0">
                <a:latin typeface="Courier New"/>
                <a:cs typeface="Courier New"/>
              </a:rPr>
              <a:t>num </a:t>
            </a:r>
            <a:r>
              <a:rPr spc="2" dirty="0">
                <a:latin typeface="Courier New"/>
                <a:cs typeface="Courier New"/>
              </a:rPr>
              <a:t>==</a:t>
            </a:r>
            <a:r>
              <a:rPr spc="1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0)</a:t>
            </a:r>
            <a:endParaRPr>
              <a:latin typeface="Courier New"/>
              <a:cs typeface="Courier New"/>
            </a:endParaRPr>
          </a:p>
          <a:p>
            <a:pPr marL="516756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642393" marR="252388" indent="-150430">
              <a:lnSpc>
                <a:spcPts val="930"/>
              </a:lnSpc>
              <a:spcBef>
                <a:spcPts val="46"/>
              </a:spcBef>
            </a:pPr>
            <a:r>
              <a:rPr dirty="0">
                <a:latin typeface="Courier New"/>
                <a:cs typeface="Courier New"/>
              </a:rPr>
              <a:t>alert(inputNum </a:t>
            </a:r>
            <a:r>
              <a:rPr spc="2" dirty="0">
                <a:latin typeface="Courier New"/>
                <a:cs typeface="Courier New"/>
              </a:rPr>
              <a:t>+ ‘ is </a:t>
            </a:r>
            <a:r>
              <a:rPr dirty="0">
                <a:latin typeface="Courier New"/>
                <a:cs typeface="Courier New"/>
              </a:rPr>
              <a:t>not </a:t>
            </a:r>
            <a:r>
              <a:rPr spc="2" dirty="0">
                <a:latin typeface="Courier New"/>
                <a:cs typeface="Courier New"/>
              </a:rPr>
              <a:t>a </a:t>
            </a:r>
            <a:r>
              <a:rPr dirty="0">
                <a:latin typeface="Courier New"/>
                <a:cs typeface="Courier New"/>
              </a:rPr>
              <a:t>Prime Number’);  break;</a:t>
            </a:r>
            <a:endParaRPr>
              <a:latin typeface="Courier New"/>
              <a:cs typeface="Courier New"/>
            </a:endParaRPr>
          </a:p>
          <a:p>
            <a:pPr marL="366882">
              <a:lnSpc>
                <a:spcPts val="886"/>
              </a:lnSpc>
            </a:pPr>
            <a:r>
              <a:rPr spc="2" dirty="0">
                <a:latin typeface="Courier New"/>
                <a:cs typeface="Courier New"/>
              </a:rPr>
              <a:t>}</a:t>
            </a:r>
            <a:endParaRPr>
              <a:latin typeface="Courier New"/>
              <a:cs typeface="Courier New"/>
            </a:endParaRPr>
          </a:p>
          <a:p>
            <a:pPr marL="491963">
              <a:lnSpc>
                <a:spcPts val="930"/>
              </a:lnSpc>
            </a:pPr>
            <a:r>
              <a:rPr dirty="0">
                <a:latin typeface="Courier New"/>
                <a:cs typeface="Courier New"/>
              </a:rPr>
              <a:t>num++;</a:t>
            </a:r>
            <a:endParaRPr>
              <a:latin typeface="Courier New"/>
              <a:cs typeface="Courier New"/>
            </a:endParaRPr>
          </a:p>
          <a:p>
            <a:pPr marL="240967">
              <a:lnSpc>
                <a:spcPts val="932"/>
              </a:lnSpc>
            </a:pPr>
            <a:r>
              <a:rPr spc="2" dirty="0">
                <a:latin typeface="Courier New"/>
                <a:cs typeface="Courier New"/>
              </a:rPr>
              <a:t>}</a:t>
            </a:r>
            <a:endParaRPr>
              <a:latin typeface="Courier New"/>
              <a:cs typeface="Courier New"/>
            </a:endParaRPr>
          </a:p>
          <a:p>
            <a:pPr marL="240967">
              <a:lnSpc>
                <a:spcPts val="930"/>
              </a:lnSpc>
            </a:pPr>
            <a:r>
              <a:rPr dirty="0">
                <a:latin typeface="Courier New"/>
                <a:cs typeface="Courier New"/>
              </a:rPr>
              <a:t>if(num ==</a:t>
            </a:r>
            <a:r>
              <a:rPr spc="11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inputNum)</a:t>
            </a:r>
            <a:endParaRPr>
              <a:latin typeface="Courier New"/>
              <a:cs typeface="Courier New"/>
            </a:endParaRPr>
          </a:p>
          <a:p>
            <a:pPr marL="240967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491963">
              <a:lnSpc>
                <a:spcPts val="932"/>
              </a:lnSpc>
            </a:pPr>
            <a:r>
              <a:rPr dirty="0">
                <a:latin typeface="Courier New"/>
                <a:cs typeface="Courier New"/>
              </a:rPr>
              <a:t>alert(inputNum </a:t>
            </a:r>
            <a:r>
              <a:rPr spc="2" dirty="0">
                <a:latin typeface="Courier New"/>
                <a:cs typeface="Courier New"/>
              </a:rPr>
              <a:t>+ ‘ is a Prime</a:t>
            </a:r>
            <a:r>
              <a:rPr spc="18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Number’);</a:t>
            </a:r>
            <a:endParaRPr>
              <a:latin typeface="Courier New"/>
              <a:cs typeface="Courier New"/>
            </a:endParaRPr>
          </a:p>
          <a:p>
            <a:pPr marL="240967">
              <a:lnSpc>
                <a:spcPts val="952"/>
              </a:lnSpc>
            </a:pPr>
            <a:r>
              <a:rPr spc="2" dirty="0">
                <a:latin typeface="Courier New"/>
                <a:cs typeface="Courier New"/>
              </a:rPr>
              <a:t>}</a:t>
            </a:r>
            <a:endParaRPr>
              <a:latin typeface="Courier New"/>
              <a:cs typeface="Courier New"/>
            </a:endParaRPr>
          </a:p>
          <a:p>
            <a:pPr marL="115330">
              <a:spcBef>
                <a:spcPts val="193"/>
              </a:spcBef>
            </a:pPr>
            <a:r>
              <a:rPr dirty="0">
                <a:latin typeface="Courier New"/>
                <a:cs typeface="Courier New"/>
              </a:rPr>
              <a:t>&lt;/script&gt;</a:t>
            </a:r>
            <a:endParaRPr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168334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Câu lệnh </a:t>
            </a:r>
            <a:r>
              <a:rPr spc="-7" dirty="0"/>
              <a:t>break</a:t>
            </a:r>
            <a:r>
              <a:rPr spc="-29" dirty="0"/>
              <a:t> </a:t>
            </a:r>
            <a:r>
              <a:rPr spc="-4" dirty="0"/>
              <a:t>3-3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14384"/>
            <a:ext cx="447792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 err="1">
                <a:latin typeface="Calibri"/>
                <a:cs typeface="Calibri"/>
              </a:rPr>
              <a:t>Kết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quả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5102" y="850195"/>
            <a:ext cx="3084813" cy="1020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96417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Câu lệnh </a:t>
            </a:r>
            <a:r>
              <a:rPr spc="-7" dirty="0"/>
              <a:t>continue</a:t>
            </a:r>
            <a:r>
              <a:rPr spc="-29" dirty="0"/>
              <a:t> </a:t>
            </a:r>
            <a:r>
              <a:rPr spc="-2" dirty="0"/>
              <a:t>1-3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18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2357" y="408433"/>
            <a:ext cx="3663752" cy="302102"/>
          </a:xfrm>
          <a:custGeom>
            <a:avLst/>
            <a:gdLst/>
            <a:ahLst/>
            <a:cxnLst/>
            <a:rect l="l" t="t" r="r" b="b"/>
            <a:pathLst>
              <a:path w="8458200" h="676910">
                <a:moveTo>
                  <a:pt x="8345424" y="0"/>
                </a:moveTo>
                <a:lnTo>
                  <a:pt x="112775" y="0"/>
                </a:lnTo>
                <a:lnTo>
                  <a:pt x="68880" y="8870"/>
                </a:lnTo>
                <a:lnTo>
                  <a:pt x="33032" y="33051"/>
                </a:lnTo>
                <a:lnTo>
                  <a:pt x="8863" y="68901"/>
                </a:lnTo>
                <a:lnTo>
                  <a:pt x="0" y="112775"/>
                </a:lnTo>
                <a:lnTo>
                  <a:pt x="0" y="563879"/>
                </a:lnTo>
                <a:lnTo>
                  <a:pt x="8863" y="607754"/>
                </a:lnTo>
                <a:lnTo>
                  <a:pt x="33032" y="643604"/>
                </a:lnTo>
                <a:lnTo>
                  <a:pt x="68880" y="667785"/>
                </a:lnTo>
                <a:lnTo>
                  <a:pt x="112775" y="676655"/>
                </a:lnTo>
                <a:lnTo>
                  <a:pt x="8345424" y="676655"/>
                </a:lnTo>
                <a:lnTo>
                  <a:pt x="8389298" y="667785"/>
                </a:lnTo>
                <a:lnTo>
                  <a:pt x="8425148" y="643604"/>
                </a:lnTo>
                <a:lnTo>
                  <a:pt x="8449329" y="607754"/>
                </a:lnTo>
                <a:lnTo>
                  <a:pt x="8458200" y="563879"/>
                </a:lnTo>
                <a:lnTo>
                  <a:pt x="8458200" y="112775"/>
                </a:lnTo>
                <a:lnTo>
                  <a:pt x="8449329" y="68901"/>
                </a:lnTo>
                <a:lnTo>
                  <a:pt x="8425148" y="33051"/>
                </a:lnTo>
                <a:lnTo>
                  <a:pt x="8389298" y="8870"/>
                </a:lnTo>
                <a:lnTo>
                  <a:pt x="8345424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357" y="408433"/>
            <a:ext cx="3663752" cy="302102"/>
          </a:xfrm>
          <a:custGeom>
            <a:avLst/>
            <a:gdLst/>
            <a:ahLst/>
            <a:cxnLst/>
            <a:rect l="l" t="t" r="r" b="b"/>
            <a:pathLst>
              <a:path w="8458200" h="676910">
                <a:moveTo>
                  <a:pt x="0" y="112775"/>
                </a:moveTo>
                <a:lnTo>
                  <a:pt x="8863" y="68901"/>
                </a:lnTo>
                <a:lnTo>
                  <a:pt x="33032" y="33051"/>
                </a:lnTo>
                <a:lnTo>
                  <a:pt x="68880" y="8870"/>
                </a:lnTo>
                <a:lnTo>
                  <a:pt x="112775" y="0"/>
                </a:lnTo>
                <a:lnTo>
                  <a:pt x="8345424" y="0"/>
                </a:lnTo>
                <a:lnTo>
                  <a:pt x="8389298" y="8870"/>
                </a:lnTo>
                <a:lnTo>
                  <a:pt x="8425148" y="33051"/>
                </a:lnTo>
                <a:lnTo>
                  <a:pt x="8449329" y="68901"/>
                </a:lnTo>
                <a:lnTo>
                  <a:pt x="8458200" y="112775"/>
                </a:lnTo>
                <a:lnTo>
                  <a:pt x="8458200" y="563879"/>
                </a:lnTo>
                <a:lnTo>
                  <a:pt x="8449329" y="607754"/>
                </a:lnTo>
                <a:lnTo>
                  <a:pt x="8425148" y="643604"/>
                </a:lnTo>
                <a:lnTo>
                  <a:pt x="8389298" y="667785"/>
                </a:lnTo>
                <a:lnTo>
                  <a:pt x="8345424" y="676655"/>
                </a:lnTo>
                <a:lnTo>
                  <a:pt x="112775" y="676655"/>
                </a:lnTo>
                <a:lnTo>
                  <a:pt x="68880" y="667785"/>
                </a:lnTo>
                <a:lnTo>
                  <a:pt x="33032" y="643604"/>
                </a:lnTo>
                <a:lnTo>
                  <a:pt x="8863" y="607754"/>
                </a:lnTo>
                <a:lnTo>
                  <a:pt x="0" y="563879"/>
                </a:lnTo>
                <a:lnTo>
                  <a:pt x="0" y="1127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755313"/>
            <a:ext cx="3663752" cy="300685"/>
          </a:xfrm>
          <a:custGeom>
            <a:avLst/>
            <a:gdLst/>
            <a:ahLst/>
            <a:cxnLst/>
            <a:rect l="l" t="t" r="r" b="b"/>
            <a:pathLst>
              <a:path w="8458200" h="673735">
                <a:moveTo>
                  <a:pt x="8345932" y="0"/>
                </a:moveTo>
                <a:lnTo>
                  <a:pt x="112268" y="0"/>
                </a:lnTo>
                <a:lnTo>
                  <a:pt x="68569" y="8826"/>
                </a:lnTo>
                <a:lnTo>
                  <a:pt x="32883" y="32893"/>
                </a:lnTo>
                <a:lnTo>
                  <a:pt x="8822" y="68580"/>
                </a:lnTo>
                <a:lnTo>
                  <a:pt x="0" y="112268"/>
                </a:lnTo>
                <a:lnTo>
                  <a:pt x="0" y="561339"/>
                </a:lnTo>
                <a:lnTo>
                  <a:pt x="8822" y="605027"/>
                </a:lnTo>
                <a:lnTo>
                  <a:pt x="32883" y="640714"/>
                </a:lnTo>
                <a:lnTo>
                  <a:pt x="68569" y="664781"/>
                </a:lnTo>
                <a:lnTo>
                  <a:pt x="112268" y="673608"/>
                </a:lnTo>
                <a:lnTo>
                  <a:pt x="8345932" y="673608"/>
                </a:lnTo>
                <a:lnTo>
                  <a:pt x="8389620" y="664781"/>
                </a:lnTo>
                <a:lnTo>
                  <a:pt x="8425307" y="640714"/>
                </a:lnTo>
                <a:lnTo>
                  <a:pt x="8449373" y="605027"/>
                </a:lnTo>
                <a:lnTo>
                  <a:pt x="8458200" y="561339"/>
                </a:lnTo>
                <a:lnTo>
                  <a:pt x="8458200" y="112268"/>
                </a:lnTo>
                <a:lnTo>
                  <a:pt x="8449373" y="68580"/>
                </a:lnTo>
                <a:lnTo>
                  <a:pt x="8425307" y="32893"/>
                </a:lnTo>
                <a:lnTo>
                  <a:pt x="8389620" y="8826"/>
                </a:lnTo>
                <a:lnTo>
                  <a:pt x="834593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755313"/>
            <a:ext cx="3663752" cy="300685"/>
          </a:xfrm>
          <a:custGeom>
            <a:avLst/>
            <a:gdLst/>
            <a:ahLst/>
            <a:cxnLst/>
            <a:rect l="l" t="t" r="r" b="b"/>
            <a:pathLst>
              <a:path w="8458200" h="673735">
                <a:moveTo>
                  <a:pt x="0" y="112268"/>
                </a:moveTo>
                <a:lnTo>
                  <a:pt x="8822" y="68580"/>
                </a:lnTo>
                <a:lnTo>
                  <a:pt x="32883" y="32893"/>
                </a:lnTo>
                <a:lnTo>
                  <a:pt x="68569" y="8826"/>
                </a:lnTo>
                <a:lnTo>
                  <a:pt x="112268" y="0"/>
                </a:lnTo>
                <a:lnTo>
                  <a:pt x="8345932" y="0"/>
                </a:lnTo>
                <a:lnTo>
                  <a:pt x="8389620" y="8826"/>
                </a:lnTo>
                <a:lnTo>
                  <a:pt x="8425307" y="32893"/>
                </a:lnTo>
                <a:lnTo>
                  <a:pt x="8449373" y="68580"/>
                </a:lnTo>
                <a:lnTo>
                  <a:pt x="8458200" y="112268"/>
                </a:lnTo>
                <a:lnTo>
                  <a:pt x="8458200" y="561339"/>
                </a:lnTo>
                <a:lnTo>
                  <a:pt x="8449373" y="605027"/>
                </a:lnTo>
                <a:lnTo>
                  <a:pt x="8425307" y="640714"/>
                </a:lnTo>
                <a:lnTo>
                  <a:pt x="8389620" y="664781"/>
                </a:lnTo>
                <a:lnTo>
                  <a:pt x="8345932" y="673608"/>
                </a:lnTo>
                <a:lnTo>
                  <a:pt x="112268" y="673608"/>
                </a:lnTo>
                <a:lnTo>
                  <a:pt x="68569" y="664781"/>
                </a:lnTo>
                <a:lnTo>
                  <a:pt x="32883" y="640714"/>
                </a:lnTo>
                <a:lnTo>
                  <a:pt x="8822" y="605027"/>
                </a:lnTo>
                <a:lnTo>
                  <a:pt x="0" y="561339"/>
                </a:lnTo>
                <a:lnTo>
                  <a:pt x="0" y="11226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1101512"/>
            <a:ext cx="3663752" cy="307487"/>
          </a:xfrm>
          <a:custGeom>
            <a:avLst/>
            <a:gdLst/>
            <a:ahLst/>
            <a:cxnLst/>
            <a:rect l="l" t="t" r="r" b="b"/>
            <a:pathLst>
              <a:path w="8458200" h="688975">
                <a:moveTo>
                  <a:pt x="8343392" y="0"/>
                </a:moveTo>
                <a:lnTo>
                  <a:pt x="114808" y="0"/>
                </a:lnTo>
                <a:lnTo>
                  <a:pt x="70117" y="9026"/>
                </a:lnTo>
                <a:lnTo>
                  <a:pt x="33624" y="33639"/>
                </a:lnTo>
                <a:lnTo>
                  <a:pt x="9021" y="70133"/>
                </a:lnTo>
                <a:lnTo>
                  <a:pt x="0" y="114808"/>
                </a:lnTo>
                <a:lnTo>
                  <a:pt x="0" y="574040"/>
                </a:lnTo>
                <a:lnTo>
                  <a:pt x="9021" y="618714"/>
                </a:lnTo>
                <a:lnTo>
                  <a:pt x="33624" y="655208"/>
                </a:lnTo>
                <a:lnTo>
                  <a:pt x="70117" y="679821"/>
                </a:lnTo>
                <a:lnTo>
                  <a:pt x="114808" y="688848"/>
                </a:lnTo>
                <a:lnTo>
                  <a:pt x="8343392" y="688848"/>
                </a:lnTo>
                <a:lnTo>
                  <a:pt x="8388066" y="679821"/>
                </a:lnTo>
                <a:lnTo>
                  <a:pt x="8424560" y="655208"/>
                </a:lnTo>
                <a:lnTo>
                  <a:pt x="8449173" y="618714"/>
                </a:lnTo>
                <a:lnTo>
                  <a:pt x="8458200" y="574040"/>
                </a:lnTo>
                <a:lnTo>
                  <a:pt x="8458200" y="114808"/>
                </a:lnTo>
                <a:lnTo>
                  <a:pt x="8449173" y="70133"/>
                </a:lnTo>
                <a:lnTo>
                  <a:pt x="8424560" y="33639"/>
                </a:lnTo>
                <a:lnTo>
                  <a:pt x="8388066" y="9026"/>
                </a:lnTo>
                <a:lnTo>
                  <a:pt x="8343392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101512"/>
            <a:ext cx="3663752" cy="307487"/>
          </a:xfrm>
          <a:custGeom>
            <a:avLst/>
            <a:gdLst/>
            <a:ahLst/>
            <a:cxnLst/>
            <a:rect l="l" t="t" r="r" b="b"/>
            <a:pathLst>
              <a:path w="8458200" h="688975">
                <a:moveTo>
                  <a:pt x="0" y="114808"/>
                </a:moveTo>
                <a:lnTo>
                  <a:pt x="9021" y="70133"/>
                </a:lnTo>
                <a:lnTo>
                  <a:pt x="33624" y="33639"/>
                </a:lnTo>
                <a:lnTo>
                  <a:pt x="70117" y="9026"/>
                </a:lnTo>
                <a:lnTo>
                  <a:pt x="114808" y="0"/>
                </a:lnTo>
                <a:lnTo>
                  <a:pt x="8343392" y="0"/>
                </a:lnTo>
                <a:lnTo>
                  <a:pt x="8388066" y="9026"/>
                </a:lnTo>
                <a:lnTo>
                  <a:pt x="8424560" y="33639"/>
                </a:lnTo>
                <a:lnTo>
                  <a:pt x="8449173" y="70133"/>
                </a:lnTo>
                <a:lnTo>
                  <a:pt x="8458200" y="114808"/>
                </a:lnTo>
                <a:lnTo>
                  <a:pt x="8458200" y="574040"/>
                </a:lnTo>
                <a:lnTo>
                  <a:pt x="8449173" y="618714"/>
                </a:lnTo>
                <a:lnTo>
                  <a:pt x="8424560" y="655208"/>
                </a:lnTo>
                <a:lnTo>
                  <a:pt x="8388066" y="679821"/>
                </a:lnTo>
                <a:lnTo>
                  <a:pt x="8343392" y="688848"/>
                </a:lnTo>
                <a:lnTo>
                  <a:pt x="114808" y="688848"/>
                </a:lnTo>
                <a:lnTo>
                  <a:pt x="70117" y="679821"/>
                </a:lnTo>
                <a:lnTo>
                  <a:pt x="33624" y="655208"/>
                </a:lnTo>
                <a:lnTo>
                  <a:pt x="9021" y="618714"/>
                </a:lnTo>
                <a:lnTo>
                  <a:pt x="0" y="574040"/>
                </a:lnTo>
                <a:lnTo>
                  <a:pt x="0" y="11480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0491" y="429518"/>
            <a:ext cx="3714915" cy="1170047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ts val="884"/>
              </a:lnSpc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Câu lệnh continue </a:t>
            </a:r>
            <a:r>
              <a:rPr dirty="0">
                <a:latin typeface="Arial"/>
                <a:cs typeface="Arial"/>
              </a:rPr>
              <a:t>chủ </a:t>
            </a:r>
            <a:r>
              <a:rPr spc="-4" dirty="0">
                <a:latin typeface="Arial"/>
                <a:cs typeface="Arial"/>
              </a:rPr>
              <a:t>yếu </a:t>
            </a:r>
            <a:r>
              <a:rPr spc="-2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trong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cấu </a:t>
            </a:r>
            <a:r>
              <a:rPr dirty="0">
                <a:latin typeface="Arial"/>
                <a:cs typeface="Arial"/>
              </a:rPr>
              <a:t>trúc </a:t>
            </a:r>
            <a:r>
              <a:rPr spc="-2" dirty="0">
                <a:latin typeface="Arial"/>
                <a:cs typeface="Arial"/>
              </a:rPr>
              <a:t>vòng lặp </a:t>
            </a:r>
            <a:r>
              <a:rPr dirty="0">
                <a:latin typeface="Arial"/>
                <a:cs typeface="Arial"/>
              </a:rPr>
              <a:t>và </a:t>
            </a:r>
            <a:r>
              <a:rPr spc="-4" dirty="0" err="1">
                <a:latin typeface="Arial"/>
                <a:cs typeface="Arial"/>
              </a:rPr>
              <a:t>được</a:t>
            </a:r>
            <a:r>
              <a:rPr spc="55" dirty="0">
                <a:latin typeface="Arial"/>
                <a:cs typeface="Arial"/>
              </a:rPr>
              <a:t> </a:t>
            </a:r>
            <a:endParaRPr lang="vi-VN" spc="55" dirty="0" smtClean="0">
              <a:latin typeface="Arial"/>
              <a:cs typeface="Arial"/>
            </a:endParaRPr>
          </a:p>
          <a:p>
            <a:pPr marL="5571">
              <a:lnSpc>
                <a:spcPts val="884"/>
              </a:lnSpc>
              <a:spcBef>
                <a:spcPts val="44"/>
              </a:spcBef>
            </a:pPr>
            <a:r>
              <a:rPr dirty="0" err="1" smtClean="0">
                <a:latin typeface="Arial"/>
                <a:cs typeface="Arial"/>
              </a:rPr>
              <a:t>ký</a:t>
            </a:r>
            <a:r>
              <a:rPr lang="vi-VN" dirty="0" smtClean="0">
                <a:latin typeface="Arial"/>
                <a:cs typeface="Arial"/>
              </a:rPr>
              <a:t> </a:t>
            </a:r>
            <a:r>
              <a:rPr spc="-4" dirty="0" err="1" smtClean="0">
                <a:latin typeface="Arial"/>
                <a:cs typeface="Arial"/>
              </a:rPr>
              <a:t>hiệu</a:t>
            </a:r>
            <a:r>
              <a:rPr spc="-4" dirty="0" smtClean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là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2" dirty="0">
                <a:latin typeface="Arial"/>
                <a:cs typeface="Arial"/>
              </a:rPr>
              <a:t>continue.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5571" marR="145973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Nó 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để chấm dứt việc thực hiện hiện </a:t>
            </a:r>
            <a:r>
              <a:rPr dirty="0">
                <a:latin typeface="Arial"/>
                <a:cs typeface="Arial"/>
              </a:rPr>
              <a:t>tại </a:t>
            </a:r>
            <a:r>
              <a:rPr spc="-2" dirty="0">
                <a:latin typeface="Arial"/>
                <a:cs typeface="Arial"/>
              </a:rPr>
              <a:t>của vòng lặp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tiếp </a:t>
            </a:r>
            <a:r>
              <a:rPr dirty="0">
                <a:latin typeface="Arial"/>
                <a:cs typeface="Arial"/>
              </a:rPr>
              <a:t>tục  với sự </a:t>
            </a:r>
            <a:r>
              <a:rPr spc="-2" dirty="0">
                <a:latin typeface="Arial"/>
                <a:cs typeface="Arial"/>
              </a:rPr>
              <a:t>lặp lại </a:t>
            </a:r>
            <a:r>
              <a:rPr dirty="0">
                <a:latin typeface="Arial"/>
                <a:cs typeface="Arial"/>
              </a:rPr>
              <a:t>tiếp </a:t>
            </a:r>
            <a:r>
              <a:rPr spc="-2" dirty="0">
                <a:latin typeface="Arial"/>
                <a:cs typeface="Arial"/>
              </a:rPr>
              <a:t>theo </a:t>
            </a:r>
            <a:r>
              <a:rPr spc="-4" dirty="0">
                <a:latin typeface="Arial"/>
                <a:cs typeface="Arial"/>
              </a:rPr>
              <a:t>bằng </a:t>
            </a:r>
            <a:r>
              <a:rPr dirty="0">
                <a:latin typeface="Arial"/>
                <a:cs typeface="Arial"/>
              </a:rPr>
              <a:t>cách trả </a:t>
            </a:r>
            <a:r>
              <a:rPr spc="-2" dirty="0">
                <a:latin typeface="Arial"/>
                <a:cs typeface="Arial"/>
              </a:rPr>
              <a:t>lại </a:t>
            </a:r>
            <a:r>
              <a:rPr spc="-4" dirty="0">
                <a:latin typeface="Arial"/>
                <a:cs typeface="Arial"/>
              </a:rPr>
              <a:t>quyền </a:t>
            </a:r>
            <a:r>
              <a:rPr spc="-2" dirty="0">
                <a:latin typeface="Arial"/>
                <a:cs typeface="Arial"/>
              </a:rPr>
              <a:t>kiểm soát cho đầu vòng</a:t>
            </a:r>
            <a:r>
              <a:rPr spc="55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lặp.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5850" marR="223417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Điều này </a:t>
            </a:r>
            <a:r>
              <a:rPr dirty="0">
                <a:latin typeface="Arial"/>
                <a:cs typeface="Arial"/>
              </a:rPr>
              <a:t>có </a:t>
            </a:r>
            <a:r>
              <a:rPr spc="-4" dirty="0">
                <a:latin typeface="Arial"/>
                <a:cs typeface="Arial"/>
              </a:rPr>
              <a:t>nghĩa, </a:t>
            </a:r>
            <a:r>
              <a:rPr dirty="0">
                <a:latin typeface="Arial"/>
                <a:cs typeface="Arial"/>
              </a:rPr>
              <a:t>câu </a:t>
            </a:r>
            <a:r>
              <a:rPr spc="-2" dirty="0">
                <a:latin typeface="Arial"/>
                <a:cs typeface="Arial"/>
              </a:rPr>
              <a:t>lệnh </a:t>
            </a:r>
            <a:r>
              <a:rPr dirty="0">
                <a:latin typeface="Arial"/>
                <a:cs typeface="Arial"/>
              </a:rPr>
              <a:t>tiếp tục sẽ </a:t>
            </a:r>
            <a:r>
              <a:rPr spc="-2" dirty="0">
                <a:latin typeface="Arial"/>
                <a:cs typeface="Arial"/>
              </a:rPr>
              <a:t>không chấm dứt vòng lặp hoàn toàn,  </a:t>
            </a:r>
            <a:r>
              <a:rPr spc="-4" dirty="0">
                <a:latin typeface="Arial"/>
                <a:cs typeface="Arial"/>
              </a:rPr>
              <a:t>nhưng </a:t>
            </a:r>
            <a:r>
              <a:rPr spc="-2" dirty="0">
                <a:latin typeface="Arial"/>
                <a:cs typeface="Arial"/>
              </a:rPr>
              <a:t>chấm dứt thực </a:t>
            </a:r>
            <a:r>
              <a:rPr dirty="0">
                <a:latin typeface="Arial"/>
                <a:cs typeface="Arial"/>
              </a:rPr>
              <a:t>thi </a:t>
            </a:r>
            <a:r>
              <a:rPr spc="-4" dirty="0">
                <a:latin typeface="Arial"/>
                <a:cs typeface="Arial"/>
              </a:rPr>
              <a:t>hiện</a:t>
            </a:r>
            <a:r>
              <a:rPr spc="22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hành.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168259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68538" algn="l"/>
              </a:tabLst>
            </a:pPr>
            <a:r>
              <a:rPr dirty="0">
                <a:latin typeface="Calibri"/>
                <a:cs typeface="Calibri"/>
              </a:rPr>
              <a:t>Hình sau thể hiện </a:t>
            </a:r>
            <a:r>
              <a:rPr spc="2" dirty="0">
                <a:latin typeface="Calibri"/>
                <a:cs typeface="Calibri"/>
              </a:rPr>
              <a:t>luồng thực </a:t>
            </a:r>
            <a:r>
              <a:rPr dirty="0">
                <a:latin typeface="Calibri"/>
                <a:cs typeface="Calibri"/>
              </a:rPr>
              <a:t>thì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7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continue</a:t>
            </a:r>
          </a:p>
        </p:txBody>
      </p:sp>
      <p:sp>
        <p:nvSpPr>
          <p:cNvPr id="10" name="object 10"/>
          <p:cNvSpPr/>
          <p:nvPr/>
        </p:nvSpPr>
        <p:spPr>
          <a:xfrm>
            <a:off x="627128" y="1734397"/>
            <a:ext cx="2672229" cy="1122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96417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Câu lệnh </a:t>
            </a:r>
            <a:r>
              <a:rPr spc="-7" dirty="0"/>
              <a:t>continue</a:t>
            </a:r>
            <a:r>
              <a:rPr spc="-29" dirty="0"/>
              <a:t> </a:t>
            </a:r>
            <a:r>
              <a:rPr spc="-2" dirty="0"/>
              <a:t>2-3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05979"/>
            <a:ext cx="2346782" cy="1733263"/>
          </a:xfrm>
          <a:prstGeom prst="rect">
            <a:avLst/>
          </a:prstGeom>
        </p:spPr>
        <p:txBody>
          <a:bodyPr vert="horz" wrap="square" lIns="0" tIns="63236" rIns="0" bIns="0" rtlCol="0">
            <a:spAutoFit/>
          </a:bodyPr>
          <a:lstStyle/>
          <a:p>
            <a:pPr marL="125916" indent="-120344">
              <a:spcBef>
                <a:spcPts val="49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115330">
              <a:lnSpc>
                <a:spcPts val="950"/>
              </a:lnSpc>
              <a:spcBef>
                <a:spcPts val="454"/>
              </a:spcBef>
            </a:pPr>
            <a:r>
              <a:rPr spc="2" dirty="0">
                <a:latin typeface="Courier New"/>
                <a:cs typeface="Courier New"/>
              </a:rPr>
              <a:t>&lt;script&gt;</a:t>
            </a:r>
            <a:endParaRPr>
              <a:latin typeface="Courier New"/>
              <a:cs typeface="Courier New"/>
            </a:endParaRPr>
          </a:p>
          <a:p>
            <a:pPr marL="240967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result </a:t>
            </a:r>
            <a:r>
              <a:rPr spc="2" dirty="0">
                <a:latin typeface="Courier New"/>
                <a:cs typeface="Courier New"/>
              </a:rPr>
              <a:t>=</a:t>
            </a:r>
            <a:r>
              <a:rPr spc="4"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‘’;</a:t>
            </a:r>
            <a:endParaRPr>
              <a:latin typeface="Courier New"/>
              <a:cs typeface="Courier New"/>
            </a:endParaRPr>
          </a:p>
          <a:p>
            <a:pPr marL="240967">
              <a:lnSpc>
                <a:spcPts val="932"/>
              </a:lnSpc>
            </a:pPr>
            <a:r>
              <a:rPr spc="2" dirty="0">
                <a:latin typeface="Courier New"/>
                <a:cs typeface="Courier New"/>
              </a:rPr>
              <a:t>for (var i = 0; i &lt;= 15;</a:t>
            </a:r>
            <a:r>
              <a:rPr spc="-9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i++)</a:t>
            </a:r>
            <a:endParaRPr>
              <a:latin typeface="Courier New"/>
              <a:cs typeface="Courier New"/>
            </a:endParaRPr>
          </a:p>
          <a:p>
            <a:pPr marL="240967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491963">
              <a:lnSpc>
                <a:spcPts val="930"/>
              </a:lnSpc>
            </a:pPr>
            <a:r>
              <a:rPr dirty="0">
                <a:latin typeface="Courier New"/>
                <a:cs typeface="Courier New"/>
              </a:rPr>
              <a:t>if((i%2) </a:t>
            </a:r>
            <a:r>
              <a:rPr spc="2" dirty="0">
                <a:latin typeface="Courier New"/>
                <a:cs typeface="Courier New"/>
              </a:rPr>
              <a:t>!=</a:t>
            </a:r>
            <a:r>
              <a:rPr spc="4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0)</a:t>
            </a:r>
            <a:endParaRPr>
              <a:latin typeface="Courier New"/>
              <a:cs typeface="Courier New"/>
            </a:endParaRPr>
          </a:p>
          <a:p>
            <a:pPr marL="491963">
              <a:lnSpc>
                <a:spcPts val="932"/>
              </a:lnSpc>
            </a:pPr>
            <a:r>
              <a:rPr spc="2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617600">
              <a:lnSpc>
                <a:spcPts val="930"/>
              </a:lnSpc>
            </a:pPr>
            <a:r>
              <a:rPr dirty="0">
                <a:latin typeface="Courier New"/>
                <a:cs typeface="Courier New"/>
              </a:rPr>
              <a:t>continue;</a:t>
            </a:r>
            <a:endParaRPr>
              <a:latin typeface="Courier New"/>
              <a:cs typeface="Courier New"/>
            </a:endParaRPr>
          </a:p>
          <a:p>
            <a:pPr marL="491963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}</a:t>
            </a:r>
            <a:endParaRPr>
              <a:latin typeface="Courier New"/>
              <a:cs typeface="Courier New"/>
            </a:endParaRPr>
          </a:p>
          <a:p>
            <a:pPr marR="72987" algn="ctr">
              <a:lnSpc>
                <a:spcPts val="932"/>
              </a:lnSpc>
            </a:pPr>
            <a:r>
              <a:rPr dirty="0">
                <a:latin typeface="Courier New"/>
                <a:cs typeface="Courier New"/>
              </a:rPr>
              <a:t>result </a:t>
            </a:r>
            <a:r>
              <a:rPr spc="2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result </a:t>
            </a:r>
            <a:r>
              <a:rPr spc="2" dirty="0">
                <a:latin typeface="Courier New"/>
                <a:cs typeface="Courier New"/>
              </a:rPr>
              <a:t>+ i +</a:t>
            </a:r>
            <a:r>
              <a:rPr spc="11"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‘\n’;</a:t>
            </a:r>
            <a:endParaRPr>
              <a:latin typeface="Courier New"/>
              <a:cs typeface="Courier New"/>
            </a:endParaRPr>
          </a:p>
          <a:p>
            <a:pPr marL="240967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}</a:t>
            </a:r>
            <a:endParaRPr>
              <a:latin typeface="Courier New"/>
              <a:cs typeface="Courier New"/>
            </a:endParaRPr>
          </a:p>
          <a:p>
            <a:pPr marL="240967">
              <a:lnSpc>
                <a:spcPts val="950"/>
              </a:lnSpc>
            </a:pPr>
            <a:r>
              <a:rPr dirty="0">
                <a:latin typeface="Courier New"/>
                <a:cs typeface="Courier New"/>
              </a:rPr>
              <a:t>alert(‘Even </a:t>
            </a:r>
            <a:r>
              <a:rPr spc="2" dirty="0">
                <a:latin typeface="Courier New"/>
                <a:cs typeface="Courier New"/>
              </a:rPr>
              <a:t>Numbers:\n’ +</a:t>
            </a:r>
            <a:r>
              <a:rPr spc="22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result);</a:t>
            </a:r>
            <a:endParaRPr>
              <a:latin typeface="Courier New"/>
              <a:cs typeface="Courier New"/>
            </a:endParaRPr>
          </a:p>
          <a:p>
            <a:pPr marL="115330">
              <a:spcBef>
                <a:spcPts val="195"/>
              </a:spcBef>
            </a:pPr>
            <a:r>
              <a:rPr dirty="0">
                <a:latin typeface="Courier New"/>
                <a:cs typeface="Courier New"/>
              </a:rPr>
              <a:t>&lt;/script&gt;</a:t>
            </a:r>
            <a:endParaRPr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80674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Mục</a:t>
            </a:r>
            <a:r>
              <a:rPr spc="-31" dirty="0"/>
              <a:t> </a:t>
            </a:r>
            <a:r>
              <a:rPr spc="-2" dirty="0"/>
              <a:t>tiêu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9336" y="368803"/>
            <a:ext cx="1888813" cy="1483022"/>
          </a:xfrm>
          <a:prstGeom prst="rect">
            <a:avLst/>
          </a:prstGeom>
        </p:spPr>
        <p:txBody>
          <a:bodyPr vert="horz" wrap="square" lIns="0" tIns="15322" rIns="0" bIns="0" rtlCol="0">
            <a:spAutoFit/>
          </a:bodyPr>
          <a:lstStyle/>
          <a:p>
            <a:pPr marL="125916" indent="-120344">
              <a:spcBef>
                <a:spcPts val="12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dirty="0">
                <a:latin typeface="Calibri"/>
                <a:cs typeface="Calibri"/>
              </a:rPr>
              <a:t>vòng </a:t>
            </a:r>
            <a:r>
              <a:rPr sz="900" spc="2" dirty="0">
                <a:latin typeface="Calibri"/>
                <a:cs typeface="Calibri"/>
              </a:rPr>
              <a:t>lặp</a:t>
            </a:r>
            <a:r>
              <a:rPr sz="900" spc="-7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while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dirty="0">
                <a:latin typeface="Calibri"/>
                <a:cs typeface="Calibri"/>
              </a:rPr>
              <a:t>vòng </a:t>
            </a:r>
            <a:r>
              <a:rPr sz="900" spc="2" dirty="0">
                <a:latin typeface="Calibri"/>
                <a:cs typeface="Calibri"/>
              </a:rPr>
              <a:t>lặp</a:t>
            </a:r>
            <a:r>
              <a:rPr sz="900" spc="-9" dirty="0">
                <a:latin typeface="Calibri"/>
                <a:cs typeface="Calibri"/>
              </a:rPr>
              <a:t> </a:t>
            </a:r>
            <a:r>
              <a:rPr sz="900" spc="-4" dirty="0">
                <a:latin typeface="Calibri"/>
                <a:cs typeface="Calibri"/>
              </a:rPr>
              <a:t>for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</a:t>
            </a:r>
            <a:r>
              <a:rPr sz="900" spc="4" dirty="0">
                <a:latin typeface="Calibri"/>
                <a:cs typeface="Calibri"/>
              </a:rPr>
              <a:t>thích </a:t>
            </a:r>
            <a:r>
              <a:rPr sz="900" dirty="0">
                <a:latin typeface="Calibri"/>
                <a:cs typeface="Calibri"/>
              </a:rPr>
              <a:t>vòng </a:t>
            </a:r>
            <a:r>
              <a:rPr sz="900" spc="2" dirty="0">
                <a:latin typeface="Calibri"/>
                <a:cs typeface="Calibri"/>
              </a:rPr>
              <a:t>lặp </a:t>
            </a:r>
            <a:r>
              <a:rPr sz="900" dirty="0">
                <a:latin typeface="Calibri"/>
                <a:cs typeface="Calibri"/>
              </a:rPr>
              <a:t>do..while</a:t>
            </a:r>
            <a:r>
              <a:rPr sz="900" spc="-13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loop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câu </a:t>
            </a:r>
            <a:r>
              <a:rPr sz="900" spc="4" dirty="0">
                <a:latin typeface="Calibri"/>
                <a:cs typeface="Calibri"/>
              </a:rPr>
              <a:t>lệnh </a:t>
            </a:r>
            <a:r>
              <a:rPr sz="900" spc="2" dirty="0">
                <a:latin typeface="Calibri"/>
                <a:cs typeface="Calibri"/>
              </a:rPr>
              <a:t>break </a:t>
            </a:r>
            <a:r>
              <a:rPr sz="900" spc="-4" dirty="0">
                <a:latin typeface="Calibri"/>
                <a:cs typeface="Calibri"/>
              </a:rPr>
              <a:t>và</a:t>
            </a:r>
            <a:r>
              <a:rPr sz="900" spc="-11" dirty="0">
                <a:latin typeface="Calibri"/>
                <a:cs typeface="Calibri"/>
              </a:rPr>
              <a:t> </a:t>
            </a:r>
            <a:r>
              <a:rPr sz="900" spc="2" dirty="0">
                <a:latin typeface="Calibri"/>
                <a:cs typeface="Calibri"/>
              </a:rPr>
              <a:t>continue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spc="7" dirty="0">
                <a:latin typeface="Calibri"/>
                <a:cs typeface="Calibri"/>
              </a:rPr>
              <a:t>mảng </a:t>
            </a:r>
            <a:r>
              <a:rPr sz="900" spc="4" dirty="0">
                <a:latin typeface="Calibri"/>
                <a:cs typeface="Calibri"/>
              </a:rPr>
              <a:t>một</a:t>
            </a:r>
            <a:r>
              <a:rPr sz="900" spc="-20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chiều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</a:t>
            </a:r>
            <a:r>
              <a:rPr sz="900" spc="4" dirty="0">
                <a:latin typeface="Calibri"/>
                <a:cs typeface="Calibri"/>
              </a:rPr>
              <a:t>thích mảng nhiều</a:t>
            </a:r>
            <a:r>
              <a:rPr sz="900" spc="-18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chiều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8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dirty="0">
                <a:latin typeface="Calibri"/>
                <a:cs typeface="Calibri"/>
              </a:rPr>
              <a:t>vòng </a:t>
            </a:r>
            <a:r>
              <a:rPr sz="900" spc="2" dirty="0">
                <a:latin typeface="Calibri"/>
                <a:cs typeface="Calibri"/>
              </a:rPr>
              <a:t>lặp</a:t>
            </a:r>
            <a:r>
              <a:rPr sz="900" spc="-7" dirty="0">
                <a:latin typeface="Calibri"/>
                <a:cs typeface="Calibri"/>
              </a:rPr>
              <a:t> </a:t>
            </a:r>
            <a:r>
              <a:rPr sz="900" spc="-13" dirty="0">
                <a:latin typeface="Calibri"/>
                <a:cs typeface="Calibri"/>
              </a:rPr>
              <a:t>for..in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96417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Câu lệnh </a:t>
            </a:r>
            <a:r>
              <a:rPr spc="-7" dirty="0"/>
              <a:t>continue</a:t>
            </a:r>
            <a:r>
              <a:rPr spc="-29" dirty="0"/>
              <a:t> </a:t>
            </a:r>
            <a:r>
              <a:rPr spc="-2" dirty="0"/>
              <a:t>3-3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14384"/>
            <a:ext cx="447792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1115" y="680155"/>
            <a:ext cx="2596313" cy="1870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52370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Mảng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2357" y="408433"/>
            <a:ext cx="3663752" cy="264127"/>
          </a:xfrm>
          <a:custGeom>
            <a:avLst/>
            <a:gdLst/>
            <a:ahLst/>
            <a:cxnLst/>
            <a:rect l="l" t="t" r="r" b="b"/>
            <a:pathLst>
              <a:path w="8458200" h="591819">
                <a:moveTo>
                  <a:pt x="8359648" y="0"/>
                </a:moveTo>
                <a:lnTo>
                  <a:pt x="98552" y="0"/>
                </a:lnTo>
                <a:lnTo>
                  <a:pt x="60189" y="7737"/>
                </a:lnTo>
                <a:lnTo>
                  <a:pt x="28863" y="28844"/>
                </a:lnTo>
                <a:lnTo>
                  <a:pt x="7744" y="60168"/>
                </a:lnTo>
                <a:lnTo>
                  <a:pt x="0" y="98551"/>
                </a:lnTo>
                <a:lnTo>
                  <a:pt x="0" y="492760"/>
                </a:lnTo>
                <a:lnTo>
                  <a:pt x="7744" y="531143"/>
                </a:lnTo>
                <a:lnTo>
                  <a:pt x="28863" y="562467"/>
                </a:lnTo>
                <a:lnTo>
                  <a:pt x="60189" y="583574"/>
                </a:lnTo>
                <a:lnTo>
                  <a:pt x="98552" y="591312"/>
                </a:lnTo>
                <a:lnTo>
                  <a:pt x="8359648" y="591312"/>
                </a:lnTo>
                <a:lnTo>
                  <a:pt x="8398031" y="583574"/>
                </a:lnTo>
                <a:lnTo>
                  <a:pt x="8429355" y="562467"/>
                </a:lnTo>
                <a:lnTo>
                  <a:pt x="8450462" y="531143"/>
                </a:lnTo>
                <a:lnTo>
                  <a:pt x="8458200" y="492760"/>
                </a:lnTo>
                <a:lnTo>
                  <a:pt x="8458200" y="98551"/>
                </a:lnTo>
                <a:lnTo>
                  <a:pt x="8450462" y="60168"/>
                </a:lnTo>
                <a:lnTo>
                  <a:pt x="8429355" y="28844"/>
                </a:lnTo>
                <a:lnTo>
                  <a:pt x="8398031" y="7737"/>
                </a:lnTo>
                <a:lnTo>
                  <a:pt x="8359648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357" y="408433"/>
            <a:ext cx="3663752" cy="264127"/>
          </a:xfrm>
          <a:custGeom>
            <a:avLst/>
            <a:gdLst/>
            <a:ahLst/>
            <a:cxnLst/>
            <a:rect l="l" t="t" r="r" b="b"/>
            <a:pathLst>
              <a:path w="8458200" h="591819">
                <a:moveTo>
                  <a:pt x="0" y="98551"/>
                </a:moveTo>
                <a:lnTo>
                  <a:pt x="7744" y="60168"/>
                </a:lnTo>
                <a:lnTo>
                  <a:pt x="28863" y="28844"/>
                </a:lnTo>
                <a:lnTo>
                  <a:pt x="60189" y="7737"/>
                </a:lnTo>
                <a:lnTo>
                  <a:pt x="98552" y="0"/>
                </a:lnTo>
                <a:lnTo>
                  <a:pt x="8359648" y="0"/>
                </a:lnTo>
                <a:lnTo>
                  <a:pt x="8398031" y="7737"/>
                </a:lnTo>
                <a:lnTo>
                  <a:pt x="8429355" y="28844"/>
                </a:lnTo>
                <a:lnTo>
                  <a:pt x="8450462" y="60168"/>
                </a:lnTo>
                <a:lnTo>
                  <a:pt x="8458200" y="98551"/>
                </a:lnTo>
                <a:lnTo>
                  <a:pt x="8458200" y="492760"/>
                </a:lnTo>
                <a:lnTo>
                  <a:pt x="8450462" y="531143"/>
                </a:lnTo>
                <a:lnTo>
                  <a:pt x="8429355" y="562467"/>
                </a:lnTo>
                <a:lnTo>
                  <a:pt x="8398031" y="583574"/>
                </a:lnTo>
                <a:lnTo>
                  <a:pt x="8359648" y="591312"/>
                </a:lnTo>
                <a:lnTo>
                  <a:pt x="98552" y="591312"/>
                </a:lnTo>
                <a:lnTo>
                  <a:pt x="60189" y="583574"/>
                </a:lnTo>
                <a:lnTo>
                  <a:pt x="28863" y="562467"/>
                </a:lnTo>
                <a:lnTo>
                  <a:pt x="7744" y="531143"/>
                </a:lnTo>
                <a:lnTo>
                  <a:pt x="0" y="492760"/>
                </a:lnTo>
                <a:lnTo>
                  <a:pt x="0" y="9855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745791"/>
            <a:ext cx="3663752" cy="273479"/>
          </a:xfrm>
          <a:custGeom>
            <a:avLst/>
            <a:gdLst/>
            <a:ahLst/>
            <a:cxnLst/>
            <a:rect l="l" t="t" r="r" b="b"/>
            <a:pathLst>
              <a:path w="8458200" h="612775">
                <a:moveTo>
                  <a:pt x="8356092" y="0"/>
                </a:moveTo>
                <a:lnTo>
                  <a:pt x="102108" y="0"/>
                </a:lnTo>
                <a:lnTo>
                  <a:pt x="62364" y="8024"/>
                </a:lnTo>
                <a:lnTo>
                  <a:pt x="29908" y="29908"/>
                </a:lnTo>
                <a:lnTo>
                  <a:pt x="8024" y="62364"/>
                </a:lnTo>
                <a:lnTo>
                  <a:pt x="0" y="102108"/>
                </a:lnTo>
                <a:lnTo>
                  <a:pt x="0" y="510539"/>
                </a:lnTo>
                <a:lnTo>
                  <a:pt x="8024" y="550283"/>
                </a:lnTo>
                <a:lnTo>
                  <a:pt x="29908" y="582739"/>
                </a:lnTo>
                <a:lnTo>
                  <a:pt x="62364" y="604623"/>
                </a:lnTo>
                <a:lnTo>
                  <a:pt x="102108" y="612648"/>
                </a:lnTo>
                <a:lnTo>
                  <a:pt x="8356092" y="612648"/>
                </a:lnTo>
                <a:lnTo>
                  <a:pt x="8395835" y="604623"/>
                </a:lnTo>
                <a:lnTo>
                  <a:pt x="8428291" y="582739"/>
                </a:lnTo>
                <a:lnTo>
                  <a:pt x="8450175" y="550283"/>
                </a:lnTo>
                <a:lnTo>
                  <a:pt x="8458200" y="510539"/>
                </a:lnTo>
                <a:lnTo>
                  <a:pt x="8458200" y="102108"/>
                </a:lnTo>
                <a:lnTo>
                  <a:pt x="8450175" y="62364"/>
                </a:lnTo>
                <a:lnTo>
                  <a:pt x="8428291" y="29908"/>
                </a:lnTo>
                <a:lnTo>
                  <a:pt x="8395835" y="8024"/>
                </a:lnTo>
                <a:lnTo>
                  <a:pt x="835609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745791"/>
            <a:ext cx="3663752" cy="273479"/>
          </a:xfrm>
          <a:custGeom>
            <a:avLst/>
            <a:gdLst/>
            <a:ahLst/>
            <a:cxnLst/>
            <a:rect l="l" t="t" r="r" b="b"/>
            <a:pathLst>
              <a:path w="8458200" h="612775">
                <a:moveTo>
                  <a:pt x="0" y="102108"/>
                </a:moveTo>
                <a:lnTo>
                  <a:pt x="8024" y="62364"/>
                </a:lnTo>
                <a:lnTo>
                  <a:pt x="29908" y="29908"/>
                </a:lnTo>
                <a:lnTo>
                  <a:pt x="62364" y="8024"/>
                </a:lnTo>
                <a:lnTo>
                  <a:pt x="102108" y="0"/>
                </a:lnTo>
                <a:lnTo>
                  <a:pt x="8356092" y="0"/>
                </a:lnTo>
                <a:lnTo>
                  <a:pt x="8395835" y="8024"/>
                </a:lnTo>
                <a:lnTo>
                  <a:pt x="8428291" y="29908"/>
                </a:lnTo>
                <a:lnTo>
                  <a:pt x="8450175" y="62364"/>
                </a:lnTo>
                <a:lnTo>
                  <a:pt x="8458200" y="102108"/>
                </a:lnTo>
                <a:lnTo>
                  <a:pt x="8458200" y="510539"/>
                </a:lnTo>
                <a:lnTo>
                  <a:pt x="8450175" y="550283"/>
                </a:lnTo>
                <a:lnTo>
                  <a:pt x="8428291" y="582739"/>
                </a:lnTo>
                <a:lnTo>
                  <a:pt x="8395835" y="604623"/>
                </a:lnTo>
                <a:lnTo>
                  <a:pt x="8356092" y="612648"/>
                </a:lnTo>
                <a:lnTo>
                  <a:pt x="102108" y="612648"/>
                </a:lnTo>
                <a:lnTo>
                  <a:pt x="62364" y="604623"/>
                </a:lnTo>
                <a:lnTo>
                  <a:pt x="29908" y="582739"/>
                </a:lnTo>
                <a:lnTo>
                  <a:pt x="8024" y="550283"/>
                </a:lnTo>
                <a:lnTo>
                  <a:pt x="0" y="510539"/>
                </a:lnTo>
                <a:lnTo>
                  <a:pt x="0" y="10210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1120556"/>
            <a:ext cx="3663752" cy="274329"/>
          </a:xfrm>
          <a:custGeom>
            <a:avLst/>
            <a:gdLst/>
            <a:ahLst/>
            <a:cxnLst/>
            <a:rect l="l" t="t" r="r" b="b"/>
            <a:pathLst>
              <a:path w="8458200" h="614680">
                <a:moveTo>
                  <a:pt x="8355838" y="0"/>
                </a:moveTo>
                <a:lnTo>
                  <a:pt x="102361" y="0"/>
                </a:lnTo>
                <a:lnTo>
                  <a:pt x="62520" y="8046"/>
                </a:lnTo>
                <a:lnTo>
                  <a:pt x="29983" y="29987"/>
                </a:lnTo>
                <a:lnTo>
                  <a:pt x="8044" y="62525"/>
                </a:lnTo>
                <a:lnTo>
                  <a:pt x="0" y="102362"/>
                </a:lnTo>
                <a:lnTo>
                  <a:pt x="0" y="511810"/>
                </a:lnTo>
                <a:lnTo>
                  <a:pt x="8044" y="551646"/>
                </a:lnTo>
                <a:lnTo>
                  <a:pt x="29983" y="584184"/>
                </a:lnTo>
                <a:lnTo>
                  <a:pt x="62520" y="606125"/>
                </a:lnTo>
                <a:lnTo>
                  <a:pt x="102361" y="614172"/>
                </a:lnTo>
                <a:lnTo>
                  <a:pt x="8355838" y="614172"/>
                </a:lnTo>
                <a:lnTo>
                  <a:pt x="8395674" y="606125"/>
                </a:lnTo>
                <a:lnTo>
                  <a:pt x="8428212" y="584184"/>
                </a:lnTo>
                <a:lnTo>
                  <a:pt x="8450153" y="551646"/>
                </a:lnTo>
                <a:lnTo>
                  <a:pt x="8458200" y="511810"/>
                </a:lnTo>
                <a:lnTo>
                  <a:pt x="8458200" y="102362"/>
                </a:lnTo>
                <a:lnTo>
                  <a:pt x="8450153" y="62525"/>
                </a:lnTo>
                <a:lnTo>
                  <a:pt x="8428212" y="29987"/>
                </a:lnTo>
                <a:lnTo>
                  <a:pt x="8395674" y="8046"/>
                </a:lnTo>
                <a:lnTo>
                  <a:pt x="8355838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120556"/>
            <a:ext cx="3663752" cy="274329"/>
          </a:xfrm>
          <a:custGeom>
            <a:avLst/>
            <a:gdLst/>
            <a:ahLst/>
            <a:cxnLst/>
            <a:rect l="l" t="t" r="r" b="b"/>
            <a:pathLst>
              <a:path w="8458200" h="614680">
                <a:moveTo>
                  <a:pt x="0" y="102362"/>
                </a:moveTo>
                <a:lnTo>
                  <a:pt x="8044" y="62525"/>
                </a:lnTo>
                <a:lnTo>
                  <a:pt x="29983" y="29987"/>
                </a:lnTo>
                <a:lnTo>
                  <a:pt x="62520" y="8046"/>
                </a:lnTo>
                <a:lnTo>
                  <a:pt x="102361" y="0"/>
                </a:lnTo>
                <a:lnTo>
                  <a:pt x="8355838" y="0"/>
                </a:lnTo>
                <a:lnTo>
                  <a:pt x="8395674" y="8046"/>
                </a:lnTo>
                <a:lnTo>
                  <a:pt x="8428212" y="29987"/>
                </a:lnTo>
                <a:lnTo>
                  <a:pt x="8450153" y="62525"/>
                </a:lnTo>
                <a:lnTo>
                  <a:pt x="8458200" y="102362"/>
                </a:lnTo>
                <a:lnTo>
                  <a:pt x="8458200" y="511810"/>
                </a:lnTo>
                <a:lnTo>
                  <a:pt x="8450153" y="551646"/>
                </a:lnTo>
                <a:lnTo>
                  <a:pt x="8428212" y="584184"/>
                </a:lnTo>
                <a:lnTo>
                  <a:pt x="8395674" y="606125"/>
                </a:lnTo>
                <a:lnTo>
                  <a:pt x="8355838" y="614172"/>
                </a:lnTo>
                <a:lnTo>
                  <a:pt x="102361" y="614172"/>
                </a:lnTo>
                <a:lnTo>
                  <a:pt x="62520" y="606125"/>
                </a:lnTo>
                <a:lnTo>
                  <a:pt x="29983" y="584184"/>
                </a:lnTo>
                <a:lnTo>
                  <a:pt x="8044" y="551646"/>
                </a:lnTo>
                <a:lnTo>
                  <a:pt x="0" y="511810"/>
                </a:lnTo>
                <a:lnTo>
                  <a:pt x="0" y="10236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8775" y="463356"/>
            <a:ext cx="3627334" cy="1195695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Một mảng là một </a:t>
            </a:r>
            <a:r>
              <a:rPr dirty="0">
                <a:latin typeface="Arial"/>
                <a:cs typeface="Arial"/>
              </a:rPr>
              <a:t>tập </a:t>
            </a:r>
            <a:r>
              <a:rPr spc="-2" dirty="0">
                <a:latin typeface="Arial"/>
                <a:cs typeface="Arial"/>
              </a:rPr>
              <a:t>hợp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giá </a:t>
            </a:r>
            <a:r>
              <a:rPr dirty="0">
                <a:latin typeface="Arial"/>
                <a:cs typeface="Arial"/>
              </a:rPr>
              <a:t>trị </a:t>
            </a:r>
            <a:r>
              <a:rPr spc="-2" dirty="0">
                <a:latin typeface="Arial"/>
                <a:cs typeface="Arial"/>
              </a:rPr>
              <a:t>được lưu </a:t>
            </a:r>
            <a:r>
              <a:rPr dirty="0">
                <a:latin typeface="Arial"/>
                <a:cs typeface="Arial"/>
              </a:rPr>
              <a:t>trữ </a:t>
            </a:r>
            <a:r>
              <a:rPr spc="-2" dirty="0">
                <a:latin typeface="Arial"/>
                <a:cs typeface="Arial"/>
              </a:rPr>
              <a:t>trong bộ nhớ </a:t>
            </a:r>
            <a:r>
              <a:rPr dirty="0">
                <a:latin typeface="Arial"/>
                <a:cs typeface="Arial"/>
              </a:rPr>
              <a:t>vị trí </a:t>
            </a:r>
            <a:r>
              <a:rPr spc="-2" dirty="0">
                <a:latin typeface="Arial"/>
                <a:cs typeface="Arial"/>
              </a:rPr>
              <a:t>liền</a:t>
            </a:r>
            <a:r>
              <a:rPr spc="7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kề.</a:t>
            </a:r>
          </a:p>
          <a:p>
            <a:pPr>
              <a:spcBef>
                <a:spcPts val="4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5850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Các giá </a:t>
            </a:r>
            <a:r>
              <a:rPr dirty="0">
                <a:latin typeface="Arial"/>
                <a:cs typeface="Arial"/>
              </a:rPr>
              <a:t>trị </a:t>
            </a:r>
            <a:r>
              <a:rPr spc="-2" dirty="0">
                <a:latin typeface="Arial"/>
                <a:cs typeface="Arial"/>
              </a:rPr>
              <a:t>mảng được tham chiếu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tên </a:t>
            </a:r>
            <a:r>
              <a:rPr spc="-2" dirty="0">
                <a:latin typeface="Arial"/>
                <a:cs typeface="Arial"/>
              </a:rPr>
              <a:t>mảng. Các giá </a:t>
            </a:r>
            <a:r>
              <a:rPr dirty="0">
                <a:latin typeface="Arial"/>
                <a:cs typeface="Arial"/>
              </a:rPr>
              <a:t>trị của </a:t>
            </a:r>
            <a:r>
              <a:rPr spc="-2" dirty="0">
                <a:latin typeface="Arial"/>
                <a:cs typeface="Arial"/>
              </a:rPr>
              <a:t>một</a:t>
            </a:r>
            <a:r>
              <a:rPr spc="24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biến</a:t>
            </a:r>
            <a:endParaRPr dirty="0">
              <a:latin typeface="Arial"/>
              <a:cs typeface="Arial"/>
            </a:endParaRPr>
          </a:p>
          <a:p>
            <a:pPr marL="5850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mảng </a:t>
            </a:r>
            <a:r>
              <a:rPr spc="-4" dirty="0">
                <a:latin typeface="Arial"/>
                <a:cs typeface="Arial"/>
              </a:rPr>
              <a:t>phải </a:t>
            </a:r>
            <a:r>
              <a:rPr dirty="0">
                <a:latin typeface="Arial"/>
                <a:cs typeface="Arial"/>
              </a:rPr>
              <a:t>có </a:t>
            </a:r>
            <a:r>
              <a:rPr spc="-2" dirty="0">
                <a:latin typeface="Arial"/>
                <a:cs typeface="Arial"/>
              </a:rPr>
              <a:t>cùng kiểu dữ</a:t>
            </a:r>
            <a:r>
              <a:rPr spc="7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liệu.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 marL="5850">
              <a:lnSpc>
                <a:spcPts val="886"/>
              </a:lnSpc>
            </a:pPr>
            <a:r>
              <a:rPr spc="-4" dirty="0">
                <a:latin typeface="Arial"/>
                <a:cs typeface="Arial"/>
              </a:rPr>
              <a:t>Những </a:t>
            </a:r>
            <a:r>
              <a:rPr spc="-2" dirty="0">
                <a:latin typeface="Arial"/>
                <a:cs typeface="Arial"/>
              </a:rPr>
              <a:t>giá trị </a:t>
            </a:r>
            <a:r>
              <a:rPr spc="-4" dirty="0">
                <a:latin typeface="Arial"/>
                <a:cs typeface="Arial"/>
              </a:rPr>
              <a:t>này </a:t>
            </a:r>
            <a:r>
              <a:rPr spc="-2" dirty="0">
                <a:latin typeface="Arial"/>
                <a:cs typeface="Arial"/>
              </a:rPr>
              <a:t>cũng </a:t>
            </a:r>
            <a:r>
              <a:rPr spc="-4" dirty="0">
                <a:latin typeface="Arial"/>
                <a:cs typeface="Arial"/>
              </a:rPr>
              <a:t>được gọi </a:t>
            </a:r>
            <a:r>
              <a:rPr spc="-2" dirty="0">
                <a:latin typeface="Arial"/>
                <a:cs typeface="Arial"/>
              </a:rPr>
              <a:t>là </a:t>
            </a:r>
            <a:r>
              <a:rPr spc="-4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có </a:t>
            </a:r>
            <a:r>
              <a:rPr spc="-2" dirty="0">
                <a:latin typeface="Arial"/>
                <a:cs typeface="Arial"/>
              </a:rPr>
              <a:t>thể được </a:t>
            </a:r>
            <a:r>
              <a:rPr dirty="0">
                <a:latin typeface="Arial"/>
                <a:cs typeface="Arial"/>
              </a:rPr>
              <a:t>truy </a:t>
            </a:r>
            <a:r>
              <a:rPr spc="-2" dirty="0">
                <a:latin typeface="Arial"/>
                <a:cs typeface="Arial"/>
              </a:rPr>
              <a:t>cập bằng cách</a:t>
            </a:r>
            <a:r>
              <a:rPr spc="6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sử</a:t>
            </a:r>
          </a:p>
          <a:p>
            <a:pPr marL="5850">
              <a:lnSpc>
                <a:spcPts val="886"/>
              </a:lnSpc>
            </a:pPr>
            <a:r>
              <a:rPr spc="-2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chỉ</a:t>
            </a:r>
            <a:r>
              <a:rPr spc="2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số.</a:t>
            </a:r>
          </a:p>
          <a:p>
            <a:pPr marL="169930" marR="27579" indent="-120344">
              <a:lnSpc>
                <a:spcPts val="941"/>
              </a:lnSpc>
              <a:spcBef>
                <a:spcPts val="43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70209" algn="l"/>
              </a:tabLst>
            </a:pPr>
            <a:r>
              <a:rPr dirty="0">
                <a:latin typeface="Calibri"/>
                <a:cs typeface="Calibri"/>
              </a:rPr>
              <a:t>Con số sau đây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spc="-2" dirty="0">
                <a:latin typeface="Calibri"/>
                <a:cs typeface="Calibri"/>
              </a:rPr>
              <a:t>thấy </a:t>
            </a:r>
            <a:r>
              <a:rPr dirty="0">
                <a:latin typeface="Calibri"/>
                <a:cs typeface="Calibri"/>
              </a:rPr>
              <a:t>việc sử dụng hiệu quả </a:t>
            </a:r>
            <a:r>
              <a:rPr spc="2" dirty="0">
                <a:latin typeface="Calibri"/>
                <a:cs typeface="Calibri"/>
              </a:rPr>
              <a:t>bộ </a:t>
            </a:r>
            <a:r>
              <a:rPr dirty="0">
                <a:latin typeface="Calibri"/>
                <a:cs typeface="Calibri"/>
              </a:rPr>
              <a:t>nhớ đạt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bằng cách</a:t>
            </a:r>
            <a:r>
              <a:rPr spc="-8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sử</a:t>
            </a:r>
          </a:p>
          <a:p>
            <a:pPr marL="169930">
              <a:lnSpc>
                <a:spcPts val="941"/>
              </a:lnSpc>
            </a:pPr>
            <a:r>
              <a:rPr dirty="0">
                <a:latin typeface="Calibri"/>
                <a:cs typeface="Calibri"/>
              </a:rPr>
              <a:t>dụng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-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mảng.</a:t>
            </a:r>
          </a:p>
        </p:txBody>
      </p:sp>
      <p:sp>
        <p:nvSpPr>
          <p:cNvPr id="10" name="object 10"/>
          <p:cNvSpPr/>
          <p:nvPr/>
        </p:nvSpPr>
        <p:spPr>
          <a:xfrm>
            <a:off x="1155237" y="1564358"/>
            <a:ext cx="1713220" cy="1236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81289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Mảng một chiều</a:t>
            </a:r>
            <a:r>
              <a:rPr spc="-18" dirty="0"/>
              <a:t> </a:t>
            </a:r>
            <a:r>
              <a:rPr spc="-2" dirty="0"/>
              <a:t>1-3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48410"/>
            <a:ext cx="1928696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JavaScript 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hai loại </a:t>
            </a:r>
            <a:r>
              <a:rPr spc="2" dirty="0">
                <a:latin typeface="Calibri"/>
                <a:cs typeface="Calibri"/>
              </a:rPr>
              <a:t>mảng đó </a:t>
            </a:r>
            <a:r>
              <a:rPr dirty="0">
                <a:latin typeface="Calibri"/>
                <a:cs typeface="Calibri"/>
              </a:rPr>
              <a:t>như</a:t>
            </a:r>
            <a:r>
              <a:rPr spc="-4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0516" y="602278"/>
            <a:ext cx="71515" cy="17457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z="1100" dirty="0">
                <a:solidFill>
                  <a:srgbClr val="AC1317"/>
                </a:solidFill>
                <a:latin typeface="Wingdings"/>
                <a:cs typeface="Wingdings"/>
              </a:rPr>
              <a:t></a:t>
            </a:r>
            <a:endParaRPr sz="11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516" y="477072"/>
            <a:ext cx="713496" cy="249957"/>
          </a:xfrm>
          <a:prstGeom prst="rect">
            <a:avLst/>
          </a:prstGeom>
        </p:spPr>
        <p:txBody>
          <a:bodyPr vert="horz" wrap="square" lIns="0" tIns="15879" rIns="0" bIns="0" rtlCol="0">
            <a:spAutoFit/>
          </a:bodyPr>
          <a:lstStyle/>
          <a:p>
            <a:pPr marL="125916" indent="-120344">
              <a:spcBef>
                <a:spcPts val="125"/>
              </a:spcBef>
              <a:buClr>
                <a:srgbClr val="AC1317"/>
              </a:buClr>
              <a:buSzPct val="150000"/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sz="700" spc="-2" dirty="0">
                <a:latin typeface="Calibri"/>
                <a:cs typeface="Calibri"/>
              </a:rPr>
              <a:t>Mảng </a:t>
            </a:r>
            <a:r>
              <a:rPr sz="700" spc="-4" dirty="0">
                <a:latin typeface="Calibri"/>
                <a:cs typeface="Calibri"/>
              </a:rPr>
              <a:t>đơn</a:t>
            </a:r>
            <a:r>
              <a:rPr sz="700" spc="-20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chiều</a:t>
            </a:r>
            <a:endParaRPr sz="700">
              <a:latin typeface="Calibri"/>
              <a:cs typeface="Calibri"/>
            </a:endParaRPr>
          </a:p>
          <a:p>
            <a:pPr marL="125916">
              <a:spcBef>
                <a:spcPts val="81"/>
              </a:spcBef>
            </a:pPr>
            <a:r>
              <a:rPr sz="700" spc="-2" dirty="0">
                <a:latin typeface="Calibri"/>
                <a:cs typeface="Calibri"/>
              </a:rPr>
              <a:t>Mảng đa</a:t>
            </a:r>
            <a:r>
              <a:rPr sz="700" spc="-18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chiều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2343" y="722665"/>
            <a:ext cx="3203858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spc="2" dirty="0">
                <a:latin typeface="Calibri"/>
                <a:cs typeface="Calibri"/>
              </a:rPr>
              <a:t>một mảng đơn </a:t>
            </a:r>
            <a:r>
              <a:rPr dirty="0">
                <a:latin typeface="Calibri"/>
                <a:cs typeface="Calibri"/>
              </a:rPr>
              <a:t>chiều, các phần </a:t>
            </a:r>
            <a:r>
              <a:rPr spc="2" dirty="0">
                <a:latin typeface="Calibri"/>
                <a:cs typeface="Calibri"/>
              </a:rPr>
              <a:t>tử được </a:t>
            </a:r>
            <a:r>
              <a:rPr dirty="0">
                <a:latin typeface="Calibri"/>
                <a:cs typeface="Calibri"/>
              </a:rPr>
              <a:t>lưu trữ </a:t>
            </a:r>
            <a:r>
              <a:rPr spc="-2" dirty="0">
                <a:latin typeface="Calibri"/>
                <a:cs typeface="Calibri"/>
              </a:rPr>
              <a:t>trong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hàng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duy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2343" y="841693"/>
            <a:ext cx="2489261" cy="237584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>
              <a:lnSpc>
                <a:spcPts val="939"/>
              </a:lnSpc>
              <a:spcBef>
                <a:spcPts val="53"/>
              </a:spcBef>
            </a:pPr>
            <a:r>
              <a:rPr dirty="0">
                <a:latin typeface="Calibri"/>
                <a:cs typeface="Calibri"/>
              </a:rPr>
              <a:t>nhất trong bộ</a:t>
            </a:r>
            <a:r>
              <a:rPr spc="-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nhớ.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Hình dưới đây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thấy sự </a:t>
            </a:r>
            <a:r>
              <a:rPr spc="2" dirty="0">
                <a:latin typeface="Calibri"/>
                <a:cs typeface="Calibri"/>
              </a:rPr>
              <a:t>phân </a:t>
            </a:r>
            <a:r>
              <a:rPr dirty="0">
                <a:latin typeface="Calibri"/>
                <a:cs typeface="Calibri"/>
              </a:rPr>
              <a:t>bổ </a:t>
            </a:r>
            <a:r>
              <a:rPr spc="2" dirty="0">
                <a:latin typeface="Calibri"/>
                <a:cs typeface="Calibri"/>
              </a:rPr>
              <a:t>của mảng đơn</a:t>
            </a:r>
            <a:r>
              <a:rPr spc="-7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chiều.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0614" y="1204847"/>
            <a:ext cx="2409874" cy="944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2343" y="2210506"/>
            <a:ext cx="3377418" cy="58383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Như </a:t>
            </a:r>
            <a:r>
              <a:rPr dirty="0">
                <a:latin typeface="Calibri"/>
                <a:cs typeface="Calibri"/>
              </a:rPr>
              <a:t>thể hiện trong hình, các phần </a:t>
            </a:r>
            <a:r>
              <a:rPr spc="2" dirty="0">
                <a:latin typeface="Calibri"/>
                <a:cs typeface="Calibri"/>
              </a:rPr>
              <a:t>tử mảng đầu </a:t>
            </a:r>
            <a:r>
              <a:rPr dirty="0">
                <a:latin typeface="Calibri"/>
                <a:cs typeface="Calibri"/>
              </a:rPr>
              <a:t>tiên có số chỉ số</a:t>
            </a:r>
            <a:r>
              <a:rPr spc="-1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không.</a:t>
            </a:r>
          </a:p>
          <a:p>
            <a:pPr marL="125916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phần tử mảng cuối cùng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chỉ số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trong ít hơn tổng số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</a:p>
          <a:p>
            <a:pPr marL="125916">
              <a:lnSpc>
                <a:spcPts val="921"/>
              </a:lnSpc>
            </a:pPr>
            <a:r>
              <a:rPr spc="2" dirty="0">
                <a:latin typeface="Calibri"/>
                <a:cs typeface="Calibri"/>
              </a:rPr>
              <a:t>phần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tử.</a:t>
            </a:r>
          </a:p>
          <a:p>
            <a:pPr marL="125916" indent="-120344">
              <a:lnSpc>
                <a:spcPts val="91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Sự </a:t>
            </a:r>
            <a:r>
              <a:rPr dirty="0">
                <a:latin typeface="Calibri"/>
                <a:cs typeface="Calibri"/>
              </a:rPr>
              <a:t>sắp </a:t>
            </a:r>
            <a:r>
              <a:rPr spc="-2" dirty="0">
                <a:latin typeface="Calibri"/>
                <a:cs typeface="Calibri"/>
              </a:rPr>
              <a:t>xếp này </a:t>
            </a:r>
            <a:r>
              <a:rPr dirty="0">
                <a:latin typeface="Calibri"/>
                <a:cs typeface="Calibri"/>
              </a:rPr>
              <a:t>giúp lưu trữ hiệu quả dữ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liệu.</a:t>
            </a:r>
          </a:p>
          <a:p>
            <a:pPr marL="125916" indent="-120344">
              <a:lnSpc>
                <a:spcPts val="9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cũng giúp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sắp </a:t>
            </a:r>
            <a:r>
              <a:rPr spc="-2" dirty="0">
                <a:latin typeface="Calibri"/>
                <a:cs typeface="Calibri"/>
              </a:rPr>
              <a:t>xếp </a:t>
            </a:r>
            <a:r>
              <a:rPr dirty="0">
                <a:latin typeface="Calibri"/>
                <a:cs typeface="Calibri"/>
              </a:rPr>
              <a:t>dữ liệu dễ dàng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theo dõi chiều dài dữ</a:t>
            </a:r>
            <a:r>
              <a:rPr spc="-9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81289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Mảng một chiều</a:t>
            </a:r>
            <a:r>
              <a:rPr spc="-18" dirty="0"/>
              <a:t> </a:t>
            </a:r>
            <a:r>
              <a:rPr spc="-2" dirty="0"/>
              <a:t>2-3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17089"/>
            <a:ext cx="3314705" cy="1152013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25916" marR="2229" indent="-120344">
              <a:lnSpc>
                <a:spcPct val="151500"/>
              </a:lnSpc>
              <a:spcBef>
                <a:spcPts val="4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Biến </a:t>
            </a:r>
            <a:r>
              <a:rPr spc="2" dirty="0">
                <a:latin typeface="Calibri"/>
                <a:cs typeface="Calibri"/>
              </a:rPr>
              <a:t>mảng </a:t>
            </a:r>
            <a:r>
              <a:rPr dirty="0">
                <a:latin typeface="Calibri"/>
                <a:cs typeface="Calibri"/>
              </a:rPr>
              <a:t>có thể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bằng cách sử dụng đối </a:t>
            </a:r>
            <a:r>
              <a:rPr spc="2" dirty="0">
                <a:latin typeface="Calibri"/>
                <a:cs typeface="Calibri"/>
              </a:rPr>
              <a:t>tượng </a:t>
            </a:r>
            <a:r>
              <a:rPr spc="-4" dirty="0">
                <a:latin typeface="Calibri"/>
                <a:cs typeface="Calibri"/>
              </a:rPr>
              <a:t>Array và </a:t>
            </a:r>
            <a:r>
              <a:rPr dirty="0">
                <a:latin typeface="Calibri"/>
                <a:cs typeface="Calibri"/>
              </a:rPr>
              <a:t>từ </a:t>
            </a:r>
            <a:r>
              <a:rPr spc="2" dirty="0">
                <a:latin typeface="Calibri"/>
                <a:cs typeface="Calibri"/>
              </a:rPr>
              <a:t>khóa  mới cùng </a:t>
            </a:r>
            <a:r>
              <a:rPr dirty="0">
                <a:latin typeface="Calibri"/>
                <a:cs typeface="Calibri"/>
              </a:rPr>
              <a:t>với kích </a:t>
            </a:r>
            <a:r>
              <a:rPr spc="2" dirty="0">
                <a:latin typeface="Calibri"/>
                <a:cs typeface="Calibri"/>
              </a:rPr>
              <a:t>thước của phần tử</a:t>
            </a:r>
            <a:r>
              <a:rPr spc="-6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mảng.</a:t>
            </a:r>
            <a:endParaRPr>
              <a:latin typeface="Calibri"/>
              <a:cs typeface="Calibri"/>
            </a:endParaRPr>
          </a:p>
          <a:p>
            <a:pPr>
              <a:spcBef>
                <a:spcPts val="18"/>
              </a:spcBef>
              <a:buClr>
                <a:srgbClr val="AC1317"/>
              </a:buClr>
              <a:buFont typeface="Wingdings"/>
              <a:buChar char=""/>
            </a:pPr>
            <a:endParaRPr sz="90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Cú </a:t>
            </a:r>
            <a:r>
              <a:rPr spc="2" dirty="0">
                <a:latin typeface="Calibri"/>
                <a:cs typeface="Calibri"/>
              </a:rPr>
              <a:t>pháp để </a:t>
            </a:r>
            <a:r>
              <a:rPr dirty="0">
                <a:latin typeface="Calibri"/>
                <a:cs typeface="Calibri"/>
              </a:rPr>
              <a:t>khai báo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khởi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2" dirty="0">
                <a:latin typeface="Calibri"/>
                <a:cs typeface="Calibri"/>
              </a:rPr>
              <a:t>một mảng </a:t>
            </a:r>
            <a:r>
              <a:rPr dirty="0">
                <a:latin typeface="Calibri"/>
                <a:cs typeface="Calibri"/>
              </a:rPr>
              <a:t>duy nhất chiều như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 marL="72151" marR="145694">
              <a:lnSpc>
                <a:spcPct val="171900"/>
              </a:lnSpc>
              <a:spcBef>
                <a:spcPts val="505"/>
              </a:spcBef>
            </a:pPr>
            <a:r>
              <a:rPr spc="2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variable_name </a:t>
            </a:r>
            <a:r>
              <a:rPr spc="2" dirty="0">
                <a:latin typeface="Courier New"/>
                <a:cs typeface="Courier New"/>
              </a:rPr>
              <a:t>= new Array(size); //Declaration  </a:t>
            </a:r>
            <a:r>
              <a:rPr dirty="0">
                <a:latin typeface="Courier New"/>
                <a:cs typeface="Courier New"/>
              </a:rPr>
              <a:t>variable_name[index] </a:t>
            </a:r>
            <a:r>
              <a:rPr spc="2" dirty="0">
                <a:latin typeface="Courier New"/>
                <a:cs typeface="Courier New"/>
              </a:rPr>
              <a:t>=</a:t>
            </a:r>
            <a:r>
              <a:rPr spc="7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‘value’;</a:t>
            </a:r>
            <a:endParaRPr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81289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Mảng một chiều</a:t>
            </a:r>
            <a:r>
              <a:rPr spc="-18" dirty="0"/>
              <a:t> </a:t>
            </a:r>
            <a:r>
              <a:rPr spc="-2" dirty="0"/>
              <a:t>3-3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97381"/>
            <a:ext cx="3528974" cy="2183583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59058">
              <a:spcBef>
                <a:spcPts val="662"/>
              </a:spcBef>
            </a:pPr>
            <a:r>
              <a:rPr spc="2" dirty="0">
                <a:latin typeface="Courier New"/>
                <a:cs typeface="Courier New"/>
              </a:rPr>
              <a:t>&lt;script&gt;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18"/>
              </a:spcBef>
            </a:pPr>
            <a:endParaRPr>
              <a:latin typeface="Times New Roman"/>
              <a:cs typeface="Times New Roman"/>
            </a:endParaRPr>
          </a:p>
          <a:p>
            <a:pPr marL="247653" marR="5014" indent="-188874">
              <a:lnSpc>
                <a:spcPts val="930"/>
              </a:lnSpc>
              <a:spcBef>
                <a:spcPts val="2"/>
              </a:spcBef>
            </a:pPr>
            <a:r>
              <a:rPr dirty="0">
                <a:latin typeface="Courier New"/>
                <a:cs typeface="Courier New"/>
              </a:rPr>
              <a:t>//Declaration using </a:t>
            </a:r>
            <a:r>
              <a:rPr spc="2" dirty="0">
                <a:latin typeface="Courier New"/>
                <a:cs typeface="Courier New"/>
              </a:rPr>
              <a:t>Array </a:t>
            </a:r>
            <a:r>
              <a:rPr dirty="0">
                <a:latin typeface="Courier New"/>
                <a:cs typeface="Courier New"/>
              </a:rPr>
              <a:t>Object and then Initialization  var marital_status </a:t>
            </a:r>
            <a:r>
              <a:rPr spc="2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new</a:t>
            </a:r>
            <a:r>
              <a:rPr spc="29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Array(3);</a:t>
            </a:r>
            <a:endParaRPr>
              <a:latin typeface="Courier New"/>
              <a:cs typeface="Courier New"/>
            </a:endParaRPr>
          </a:p>
          <a:p>
            <a:pPr marL="247653">
              <a:lnSpc>
                <a:spcPts val="884"/>
              </a:lnSpc>
            </a:pPr>
            <a:r>
              <a:rPr dirty="0">
                <a:latin typeface="Courier New"/>
                <a:cs typeface="Courier New"/>
              </a:rPr>
              <a:t>marital_status[0] </a:t>
            </a:r>
            <a:r>
              <a:rPr spc="2" dirty="0">
                <a:latin typeface="Courier New"/>
                <a:cs typeface="Courier New"/>
              </a:rPr>
              <a:t>=</a:t>
            </a:r>
            <a:r>
              <a:rPr spc="4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‘Single’;</a:t>
            </a:r>
            <a:endParaRPr>
              <a:latin typeface="Courier New"/>
              <a:cs typeface="Courier New"/>
            </a:endParaRPr>
          </a:p>
          <a:p>
            <a:pPr marL="247653" marR="1381172">
              <a:lnSpc>
                <a:spcPts val="934"/>
              </a:lnSpc>
              <a:spcBef>
                <a:spcPts val="42"/>
              </a:spcBef>
            </a:pPr>
            <a:r>
              <a:rPr dirty="0">
                <a:latin typeface="Courier New"/>
                <a:cs typeface="Courier New"/>
              </a:rPr>
              <a:t>marital_status[1] </a:t>
            </a:r>
            <a:r>
              <a:rPr spc="2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‘Married’;  marital_status[2] </a:t>
            </a:r>
            <a:r>
              <a:rPr spc="2" dirty="0">
                <a:latin typeface="Courier New"/>
                <a:cs typeface="Courier New"/>
              </a:rPr>
              <a:t>=</a:t>
            </a:r>
            <a:r>
              <a:rPr spc="26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‘Divorced’;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18"/>
              </a:spcBef>
            </a:pPr>
            <a:endParaRPr>
              <a:latin typeface="Times New Roman"/>
              <a:cs typeface="Times New Roman"/>
            </a:endParaRPr>
          </a:p>
          <a:p>
            <a:pPr marL="247653" marR="1507923" indent="-188874">
              <a:lnSpc>
                <a:spcPts val="930"/>
              </a:lnSpc>
            </a:pPr>
            <a:r>
              <a:rPr dirty="0">
                <a:latin typeface="Courier New"/>
                <a:cs typeface="Courier New"/>
              </a:rPr>
              <a:t>//Declaration and Initialization  var marital_status </a:t>
            </a:r>
            <a:r>
              <a:rPr spc="2" dirty="0">
                <a:latin typeface="Courier New"/>
                <a:cs typeface="Courier New"/>
              </a:rPr>
              <a:t>=</a:t>
            </a:r>
            <a:r>
              <a:rPr spc="22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new</a:t>
            </a:r>
            <a:endParaRPr>
              <a:latin typeface="Courier New"/>
              <a:cs typeface="Courier New"/>
            </a:endParaRPr>
          </a:p>
          <a:p>
            <a:pPr marL="372733">
              <a:lnSpc>
                <a:spcPts val="904"/>
              </a:lnSpc>
            </a:pPr>
            <a:r>
              <a:rPr dirty="0">
                <a:latin typeface="Courier New"/>
                <a:cs typeface="Courier New"/>
              </a:rPr>
              <a:t>Array(‘Single’,’Married’,’Divorced’);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9"/>
              </a:spcBef>
            </a:pPr>
            <a:endParaRPr>
              <a:latin typeface="Times New Roman"/>
              <a:cs typeface="Times New Roman"/>
            </a:endParaRPr>
          </a:p>
          <a:p>
            <a:pPr marL="59058">
              <a:lnSpc>
                <a:spcPts val="950"/>
              </a:lnSpc>
            </a:pPr>
            <a:r>
              <a:rPr dirty="0">
                <a:latin typeface="Courier New"/>
                <a:cs typeface="Courier New"/>
              </a:rPr>
              <a:t>//Declaration and Initialization Without</a:t>
            </a:r>
            <a:r>
              <a:rPr spc="29"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Array</a:t>
            </a:r>
            <a:endParaRPr>
              <a:latin typeface="Courier New"/>
              <a:cs typeface="Courier New"/>
            </a:endParaRPr>
          </a:p>
          <a:p>
            <a:pPr marL="247653">
              <a:lnSpc>
                <a:spcPts val="950"/>
              </a:lnSpc>
            </a:pPr>
            <a:r>
              <a:rPr dirty="0">
                <a:latin typeface="Courier New"/>
                <a:cs typeface="Courier New"/>
              </a:rPr>
              <a:t>var marital_status </a:t>
            </a:r>
            <a:r>
              <a:rPr spc="2" dirty="0">
                <a:latin typeface="Courier New"/>
                <a:cs typeface="Courier New"/>
              </a:rPr>
              <a:t>=</a:t>
            </a:r>
            <a:r>
              <a:rPr spc="89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[‘Single’,’Married’,’Divorced’];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15"/>
              </a:spcBef>
            </a:pPr>
            <a:endParaRPr sz="1000">
              <a:latin typeface="Times New Roman"/>
              <a:cs typeface="Times New Roman"/>
            </a:endParaRPr>
          </a:p>
          <a:p>
            <a:pPr marL="59058">
              <a:spcBef>
                <a:spcPts val="2"/>
              </a:spcBef>
            </a:pPr>
            <a:r>
              <a:rPr dirty="0">
                <a:latin typeface="Courier New"/>
                <a:cs typeface="Courier New"/>
              </a:rPr>
              <a:t>&lt;/script&gt;</a:t>
            </a:r>
            <a:endParaRPr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94972"/>
            <a:ext cx="2085203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24" dirty="0"/>
              <a:t>Truy </a:t>
            </a:r>
            <a:r>
              <a:rPr spc="-4" dirty="0"/>
              <a:t>cập </a:t>
            </a:r>
            <a:r>
              <a:rPr dirty="0"/>
              <a:t>mảng một chiều</a:t>
            </a:r>
            <a:r>
              <a:rPr spc="18" dirty="0"/>
              <a:t> </a:t>
            </a:r>
            <a:r>
              <a:rPr spc="-2" dirty="0"/>
              <a:t>1-4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5364" y="680495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364" y="680495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576" y="690358"/>
            <a:ext cx="3605715" cy="183642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913" y="356968"/>
            <a:ext cx="3505595" cy="1212094"/>
          </a:xfrm>
          <a:prstGeom prst="rect">
            <a:avLst/>
          </a:prstGeom>
        </p:spPr>
        <p:txBody>
          <a:bodyPr vert="horz" wrap="square" lIns="0" tIns="18107" rIns="0" bIns="0" rtlCol="0">
            <a:spAutoFit/>
          </a:bodyPr>
          <a:lstStyle/>
          <a:p>
            <a:pPr marL="136223" marR="2229" indent="-120344">
              <a:lnSpc>
                <a:spcPts val="904"/>
              </a:lnSpc>
              <a:spcBef>
                <a:spcPts val="14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Các phần </a:t>
            </a:r>
            <a:r>
              <a:rPr spc="2" dirty="0">
                <a:latin typeface="Calibri"/>
                <a:cs typeface="Calibri"/>
              </a:rPr>
              <a:t>tử mảng </a:t>
            </a:r>
            <a:r>
              <a:rPr dirty="0">
                <a:latin typeface="Calibri"/>
                <a:cs typeface="Calibri"/>
              </a:rPr>
              <a:t>có thể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truy cập bằng cách sử dụng </a:t>
            </a:r>
            <a:r>
              <a:rPr spc="-2" dirty="0">
                <a:latin typeface="Calibri"/>
                <a:cs typeface="Calibri"/>
              </a:rPr>
              <a:t>tên </a:t>
            </a:r>
            <a:r>
              <a:rPr spc="2" dirty="0">
                <a:latin typeface="Calibri"/>
                <a:cs typeface="Calibri"/>
              </a:rPr>
              <a:t>mảng </a:t>
            </a:r>
            <a:r>
              <a:rPr dirty="0">
                <a:latin typeface="Calibri"/>
                <a:cs typeface="Calibri"/>
              </a:rPr>
              <a:t>tiếp </a:t>
            </a:r>
            <a:r>
              <a:rPr spc="2" dirty="0">
                <a:latin typeface="Calibri"/>
                <a:cs typeface="Calibri"/>
              </a:rPr>
              <a:t>theo</a:t>
            </a:r>
            <a:r>
              <a:rPr spc="-7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  số chỉ số quy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trong dấu ngoặc</a:t>
            </a:r>
            <a:r>
              <a:rPr spc="-4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vuông.</a:t>
            </a:r>
            <a:endParaRPr>
              <a:latin typeface="Calibri"/>
              <a:cs typeface="Calibri"/>
            </a:endParaRPr>
          </a:p>
          <a:p>
            <a:pPr>
              <a:spcBef>
                <a:spcPts val="4"/>
              </a:spcBef>
            </a:pPr>
            <a:endParaRPr sz="600">
              <a:latin typeface="Times New Roman"/>
              <a:cs typeface="Times New Roman"/>
            </a:endParaRPr>
          </a:p>
          <a:p>
            <a:pPr marL="124523" indent="-118951">
              <a:buFont typeface="Wingdings"/>
              <a:buChar char=""/>
              <a:tabLst>
                <a:tab pos="124801" algn="l"/>
              </a:tabLst>
            </a:pPr>
            <a:r>
              <a:rPr sz="900" b="1" spc="-13" dirty="0">
                <a:solidFill>
                  <a:srgbClr val="FFFFFF"/>
                </a:solidFill>
                <a:latin typeface="Calibri"/>
                <a:cs typeface="Calibri"/>
              </a:rPr>
              <a:t>Truy </a:t>
            </a: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cập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phần tử </a:t>
            </a: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mảng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không dùng </a:t>
            </a: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vòng</a:t>
            </a:r>
            <a:r>
              <a:rPr sz="900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lặp</a:t>
            </a:r>
            <a:endParaRPr sz="900">
              <a:latin typeface="Calibri"/>
              <a:cs typeface="Calibri"/>
            </a:endParaRPr>
          </a:p>
          <a:p>
            <a:pPr marL="69365">
              <a:lnSpc>
                <a:spcPts val="950"/>
              </a:lnSpc>
              <a:spcBef>
                <a:spcPts val="687"/>
              </a:spcBef>
            </a:pPr>
            <a:r>
              <a:rPr spc="2" dirty="0">
                <a:latin typeface="Courier New"/>
                <a:cs typeface="Courier New"/>
              </a:rPr>
              <a:t>&lt;script&gt;</a:t>
            </a:r>
            <a:endParaRPr>
              <a:latin typeface="Courier New"/>
              <a:cs typeface="Courier New"/>
            </a:endParaRPr>
          </a:p>
          <a:p>
            <a:pPr marL="195280" marR="31479">
              <a:lnSpc>
                <a:spcPts val="930"/>
              </a:lnSpc>
              <a:spcBef>
                <a:spcPts val="44"/>
              </a:spcBef>
            </a:pPr>
            <a:r>
              <a:rPr spc="2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names </a:t>
            </a:r>
            <a:r>
              <a:rPr spc="2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new Array(“John”, “David”, “Kevin”);  alert(‘List of Student </a:t>
            </a:r>
            <a:r>
              <a:rPr spc="2" dirty="0">
                <a:latin typeface="Courier New"/>
                <a:cs typeface="Courier New"/>
              </a:rPr>
              <a:t>Names:\n’ + </a:t>
            </a:r>
            <a:r>
              <a:rPr dirty="0">
                <a:latin typeface="Courier New"/>
                <a:cs typeface="Courier New"/>
              </a:rPr>
              <a:t>names[0] </a:t>
            </a:r>
            <a:r>
              <a:rPr spc="2" dirty="0">
                <a:latin typeface="Courier New"/>
                <a:cs typeface="Courier New"/>
              </a:rPr>
              <a:t>+ </a:t>
            </a:r>
            <a:r>
              <a:rPr dirty="0">
                <a:latin typeface="Courier New"/>
                <a:cs typeface="Courier New"/>
              </a:rPr>
              <a:t>‘,’ </a:t>
            </a:r>
            <a:r>
              <a:rPr spc="2" dirty="0">
                <a:latin typeface="Courier New"/>
                <a:cs typeface="Courier New"/>
              </a:rPr>
              <a:t>+ ‘  ‘ + </a:t>
            </a:r>
            <a:r>
              <a:rPr dirty="0">
                <a:latin typeface="Courier New"/>
                <a:cs typeface="Courier New"/>
              </a:rPr>
              <a:t>names[1] </a:t>
            </a:r>
            <a:r>
              <a:rPr spc="2" dirty="0">
                <a:latin typeface="Courier New"/>
                <a:cs typeface="Courier New"/>
              </a:rPr>
              <a:t>+ </a:t>
            </a:r>
            <a:r>
              <a:rPr dirty="0">
                <a:latin typeface="Courier New"/>
                <a:cs typeface="Courier New"/>
              </a:rPr>
              <a:t>‘,’ </a:t>
            </a:r>
            <a:r>
              <a:rPr spc="2" dirty="0">
                <a:latin typeface="Courier New"/>
                <a:cs typeface="Courier New"/>
              </a:rPr>
              <a:t>+ ‘ ‘ +</a:t>
            </a:r>
            <a:r>
              <a:rPr spc="22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names[2]);</a:t>
            </a:r>
            <a:endParaRPr>
              <a:latin typeface="Courier New"/>
              <a:cs typeface="Courier New"/>
            </a:endParaRPr>
          </a:p>
          <a:p>
            <a:pPr marL="69365">
              <a:spcBef>
                <a:spcPts val="175"/>
              </a:spcBef>
            </a:pPr>
            <a:r>
              <a:rPr dirty="0">
                <a:latin typeface="Courier New"/>
                <a:cs typeface="Courier New"/>
              </a:rPr>
              <a:t>&lt;/script&gt;</a:t>
            </a:r>
            <a:endParaRPr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94972"/>
            <a:ext cx="2085203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24" dirty="0"/>
              <a:t>Truy </a:t>
            </a:r>
            <a:r>
              <a:rPr spc="-4" dirty="0"/>
              <a:t>cập </a:t>
            </a:r>
            <a:r>
              <a:rPr dirty="0"/>
              <a:t>mảng một chiều</a:t>
            </a:r>
            <a:r>
              <a:rPr spc="18" dirty="0"/>
              <a:t> </a:t>
            </a:r>
            <a:r>
              <a:rPr spc="-2" dirty="0"/>
              <a:t>2-4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46369"/>
            <a:ext cx="447792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 err="1">
                <a:latin typeface="Calibri"/>
                <a:cs typeface="Calibri"/>
              </a:rPr>
              <a:t>Kết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quả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6149" y="540724"/>
            <a:ext cx="2145440" cy="887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364" y="1564697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5364" y="1564697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7576" y="1574560"/>
            <a:ext cx="3605715" cy="183642"/>
          </a:xfrm>
          <a:custGeom>
            <a:avLst/>
            <a:gdLst/>
            <a:ahLst/>
            <a:cxnLst/>
            <a:rect l="l" t="t" r="r" b="b"/>
            <a:pathLst>
              <a:path w="8324215" h="411479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9337" y="1530449"/>
            <a:ext cx="3445082" cy="1048573"/>
          </a:xfrm>
          <a:prstGeom prst="rect">
            <a:avLst/>
          </a:prstGeom>
        </p:spPr>
        <p:txBody>
          <a:bodyPr vert="horz" wrap="square" lIns="0" tIns="54043" rIns="0" bIns="0" rtlCol="0">
            <a:spAutoFit/>
          </a:bodyPr>
          <a:lstStyle/>
          <a:p>
            <a:pPr marL="147366" indent="-118951">
              <a:spcBef>
                <a:spcPts val="426"/>
              </a:spcBef>
              <a:buFont typeface="Wingdings"/>
              <a:buChar char=""/>
              <a:tabLst>
                <a:tab pos="147644" algn="l"/>
              </a:tabLst>
            </a:pPr>
            <a:r>
              <a:rPr sz="900" b="1" spc="-13" dirty="0">
                <a:solidFill>
                  <a:srgbClr val="FFFFFF"/>
                </a:solidFill>
                <a:latin typeface="Calibri"/>
                <a:cs typeface="Calibri"/>
              </a:rPr>
              <a:t>Truy </a:t>
            </a: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cập mảng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sử dụng </a:t>
            </a: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vòng</a:t>
            </a:r>
            <a:r>
              <a:rPr sz="900" b="1" spc="-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lặp</a:t>
            </a:r>
            <a:endParaRPr sz="900">
              <a:latin typeface="Calibri"/>
              <a:cs typeface="Calibri"/>
            </a:endParaRPr>
          </a:p>
          <a:p>
            <a:pPr>
              <a:spcBef>
                <a:spcPts val="9"/>
              </a:spcBef>
            </a:pPr>
            <a:endParaRPr sz="900">
              <a:latin typeface="Times New Roman"/>
              <a:cs typeface="Times New Roman"/>
            </a:endParaRPr>
          </a:p>
          <a:p>
            <a:pPr marL="125916" marR="2229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JavaScript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bạn truy cập các phần </a:t>
            </a:r>
            <a:r>
              <a:rPr spc="2" dirty="0">
                <a:latin typeface="Calibri"/>
                <a:cs typeface="Calibri"/>
              </a:rPr>
              <a:t>tử mảng </a:t>
            </a:r>
            <a:r>
              <a:rPr dirty="0">
                <a:latin typeface="Calibri"/>
                <a:cs typeface="Calibri"/>
              </a:rPr>
              <a:t>bằng cách sử dụng các</a:t>
            </a:r>
            <a:r>
              <a:rPr spc="-1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vòng  lặp </a:t>
            </a:r>
            <a:r>
              <a:rPr spc="2" dirty="0">
                <a:latin typeface="Calibri"/>
                <a:cs typeface="Calibri"/>
              </a:rPr>
              <a:t>khác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7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11" dirty="0">
                <a:latin typeface="Calibri"/>
                <a:cs typeface="Calibri"/>
              </a:rPr>
              <a:t>Vì </a:t>
            </a:r>
            <a:r>
              <a:rPr spc="-20" dirty="0">
                <a:latin typeface="Calibri"/>
                <a:cs typeface="Calibri"/>
              </a:rPr>
              <a:t>vậy, </a:t>
            </a:r>
            <a:r>
              <a:rPr dirty="0">
                <a:latin typeface="Calibri"/>
                <a:cs typeface="Calibri"/>
              </a:rPr>
              <a:t>bạn có </a:t>
            </a:r>
            <a:r>
              <a:rPr spc="2" dirty="0">
                <a:latin typeface="Calibri"/>
                <a:cs typeface="Calibri"/>
              </a:rPr>
              <a:t>thể </a:t>
            </a:r>
            <a:r>
              <a:rPr dirty="0">
                <a:latin typeface="Calibri"/>
                <a:cs typeface="Calibri"/>
              </a:rPr>
              <a:t>truy cập </a:t>
            </a:r>
            <a:r>
              <a:rPr spc="2" dirty="0">
                <a:latin typeface="Calibri"/>
                <a:cs typeface="Calibri"/>
              </a:rPr>
              <a:t>mỗi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2" dirty="0">
                <a:latin typeface="Calibri"/>
                <a:cs typeface="Calibri"/>
              </a:rPr>
              <a:t>tử mảng </a:t>
            </a:r>
            <a:r>
              <a:rPr dirty="0">
                <a:latin typeface="Calibri"/>
                <a:cs typeface="Calibri"/>
              </a:rPr>
              <a:t>bằng cách đặt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biến </a:t>
            </a:r>
            <a:r>
              <a:rPr spc="4" dirty="0">
                <a:latin typeface="Calibri"/>
                <a:cs typeface="Calibri"/>
              </a:rPr>
              <a:t>đếm</a:t>
            </a:r>
            <a:r>
              <a:rPr spc="-10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của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21"/>
              </a:lnSpc>
            </a:pPr>
            <a:r>
              <a:rPr dirty="0">
                <a:latin typeface="Calibri"/>
                <a:cs typeface="Calibri"/>
              </a:rPr>
              <a:t>vòng lặp như chỉ số </a:t>
            </a:r>
            <a:r>
              <a:rPr spc="2" dirty="0">
                <a:latin typeface="Calibri"/>
                <a:cs typeface="Calibri"/>
              </a:rPr>
              <a:t>của một </a:t>
            </a:r>
            <a:r>
              <a:rPr dirty="0">
                <a:latin typeface="Calibri"/>
                <a:cs typeface="Calibri"/>
              </a:rPr>
              <a:t>phần</a:t>
            </a:r>
            <a:r>
              <a:rPr spc="-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1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15" dirty="0">
                <a:latin typeface="Calibri"/>
                <a:cs typeface="Calibri"/>
              </a:rPr>
              <a:t>Tuy </a:t>
            </a:r>
            <a:r>
              <a:rPr dirty="0">
                <a:latin typeface="Calibri"/>
                <a:cs typeface="Calibri"/>
              </a:rPr>
              <a:t>nhiên, điều </a:t>
            </a:r>
            <a:r>
              <a:rPr spc="-2" dirty="0">
                <a:latin typeface="Calibri"/>
                <a:cs typeface="Calibri"/>
              </a:rPr>
              <a:t>này </a:t>
            </a:r>
            <a:r>
              <a:rPr dirty="0">
                <a:latin typeface="Calibri"/>
                <a:cs typeface="Calibri"/>
              </a:rPr>
              <a:t>đòi hỏi </a:t>
            </a:r>
            <a:r>
              <a:rPr spc="2" dirty="0">
                <a:latin typeface="Calibri"/>
                <a:cs typeface="Calibri"/>
              </a:rPr>
              <a:t>đếm </a:t>
            </a:r>
            <a:r>
              <a:rPr dirty="0">
                <a:latin typeface="Calibri"/>
                <a:cs typeface="Calibri"/>
              </a:rPr>
              <a:t>các phần </a:t>
            </a:r>
            <a:r>
              <a:rPr spc="2" dirty="0">
                <a:latin typeface="Calibri"/>
                <a:cs typeface="Calibri"/>
              </a:rPr>
              <a:t>tử </a:t>
            </a:r>
            <a:r>
              <a:rPr dirty="0">
                <a:latin typeface="Calibri"/>
                <a:cs typeface="Calibri"/>
              </a:rPr>
              <a:t>trong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mảng.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Thuộc tính length có thể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số phần </a:t>
            </a:r>
            <a:r>
              <a:rPr spc="2" dirty="0">
                <a:latin typeface="Calibri"/>
                <a:cs typeface="Calibri"/>
              </a:rPr>
              <a:t>tử </a:t>
            </a:r>
            <a:r>
              <a:rPr dirty="0">
                <a:latin typeface="Calibri"/>
                <a:cs typeface="Calibri"/>
              </a:rPr>
              <a:t>trong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-10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mảng.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21" y="94972"/>
            <a:ext cx="2085203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24" dirty="0"/>
              <a:t>Truy </a:t>
            </a:r>
            <a:r>
              <a:rPr spc="-4" dirty="0"/>
              <a:t>cập </a:t>
            </a:r>
            <a:r>
              <a:rPr dirty="0"/>
              <a:t>mảng một chiều</a:t>
            </a:r>
            <a:r>
              <a:rPr spc="18" dirty="0"/>
              <a:t> </a:t>
            </a:r>
            <a:r>
              <a:rPr spc="-2" dirty="0"/>
              <a:t>3-4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12627"/>
            <a:ext cx="3345787" cy="152468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</a:p>
          <a:p>
            <a:pPr marL="125916">
              <a:lnSpc>
                <a:spcPts val="950"/>
              </a:lnSpc>
              <a:spcBef>
                <a:spcPts val="1143"/>
              </a:spcBef>
            </a:pPr>
            <a:r>
              <a:rPr spc="2" dirty="0">
                <a:latin typeface="Courier New"/>
                <a:cs typeface="Courier New"/>
              </a:rPr>
              <a:t>&lt;script&gt;</a:t>
            </a:r>
            <a:endParaRPr dirty="0">
              <a:latin typeface="Courier New"/>
              <a:cs typeface="Courier New"/>
            </a:endParaRPr>
          </a:p>
          <a:p>
            <a:pPr marL="251553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var sum =</a:t>
            </a:r>
            <a:r>
              <a:rPr spc="-2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0;</a:t>
            </a:r>
          </a:p>
          <a:p>
            <a:pPr marL="251553">
              <a:lnSpc>
                <a:spcPts val="932"/>
              </a:lnSpc>
            </a:pPr>
            <a:r>
              <a:rPr spc="2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marks </a:t>
            </a:r>
            <a:r>
              <a:rPr spc="2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new</a:t>
            </a:r>
            <a:r>
              <a:rPr spc="11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Array(5);</a:t>
            </a:r>
          </a:p>
          <a:p>
            <a:pPr marL="251553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for(var i=0; </a:t>
            </a:r>
            <a:r>
              <a:rPr dirty="0">
                <a:latin typeface="Courier New"/>
                <a:cs typeface="Courier New"/>
              </a:rPr>
              <a:t>i&lt;marks.length; </a:t>
            </a:r>
            <a:r>
              <a:rPr spc="2" dirty="0">
                <a:latin typeface="Courier New"/>
                <a:cs typeface="Courier New"/>
              </a:rPr>
              <a:t>i++)</a:t>
            </a:r>
            <a:endParaRPr dirty="0">
              <a:latin typeface="Courier New"/>
              <a:cs typeface="Courier New"/>
            </a:endParaRPr>
          </a:p>
          <a:p>
            <a:pPr marL="251553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{</a:t>
            </a:r>
            <a:endParaRPr dirty="0">
              <a:latin typeface="Courier New"/>
              <a:cs typeface="Courier New"/>
            </a:endParaRPr>
          </a:p>
          <a:p>
            <a:pPr marL="377190" marR="2229">
              <a:lnSpc>
                <a:spcPts val="930"/>
              </a:lnSpc>
              <a:spcBef>
                <a:spcPts val="48"/>
              </a:spcBef>
            </a:pPr>
            <a:r>
              <a:rPr dirty="0">
                <a:latin typeface="Courier New"/>
                <a:cs typeface="Courier New"/>
              </a:rPr>
              <a:t>marks[i] </a:t>
            </a:r>
            <a:r>
              <a:rPr spc="2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parseInt(prompt(‘Enter Marks:’, ‘’));  sum </a:t>
            </a:r>
            <a:r>
              <a:rPr spc="2" dirty="0">
                <a:latin typeface="Courier New"/>
                <a:cs typeface="Courier New"/>
              </a:rPr>
              <a:t>= sum + marks[i];</a:t>
            </a:r>
            <a:endParaRPr dirty="0">
              <a:latin typeface="Courier New"/>
              <a:cs typeface="Courier New"/>
            </a:endParaRPr>
          </a:p>
          <a:p>
            <a:pPr marL="251553">
              <a:lnSpc>
                <a:spcPts val="884"/>
              </a:lnSpc>
            </a:pPr>
            <a:r>
              <a:rPr spc="2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  <a:p>
            <a:pPr marL="251553">
              <a:lnSpc>
                <a:spcPts val="954"/>
              </a:lnSpc>
            </a:pPr>
            <a:r>
              <a:rPr dirty="0">
                <a:latin typeface="Courier New"/>
                <a:cs typeface="Courier New"/>
              </a:rPr>
              <a:t>alert(‘Average </a:t>
            </a:r>
            <a:r>
              <a:rPr spc="2" dirty="0">
                <a:latin typeface="Courier New"/>
                <a:cs typeface="Courier New"/>
              </a:rPr>
              <a:t>of </a:t>
            </a:r>
            <a:r>
              <a:rPr dirty="0">
                <a:latin typeface="Courier New"/>
                <a:cs typeface="Courier New"/>
              </a:rPr>
              <a:t>Marks: </a:t>
            </a:r>
            <a:r>
              <a:rPr spc="2" dirty="0">
                <a:latin typeface="Courier New"/>
                <a:cs typeface="Courier New"/>
              </a:rPr>
              <a:t>‘ +</a:t>
            </a:r>
            <a:r>
              <a:rPr spc="39"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(sum/marks.length));</a:t>
            </a:r>
            <a:endParaRPr dirty="0">
              <a:latin typeface="Courier New"/>
              <a:cs typeface="Courier New"/>
            </a:endParaRPr>
          </a:p>
          <a:p>
            <a:pPr marL="125916">
              <a:spcBef>
                <a:spcPts val="193"/>
              </a:spcBef>
            </a:pPr>
            <a:r>
              <a:rPr spc="2" dirty="0">
                <a:latin typeface="Courier New"/>
                <a:cs typeface="Courier New"/>
              </a:rPr>
              <a:t>&lt;/script&gt;</a:t>
            </a:r>
            <a:endParaRPr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94972"/>
            <a:ext cx="2085203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24" dirty="0"/>
              <a:t>Truy </a:t>
            </a:r>
            <a:r>
              <a:rPr spc="-4" dirty="0"/>
              <a:t>cập </a:t>
            </a:r>
            <a:r>
              <a:rPr dirty="0"/>
              <a:t>mảng một chiều</a:t>
            </a:r>
            <a:r>
              <a:rPr spc="18" dirty="0"/>
              <a:t> </a:t>
            </a:r>
            <a:r>
              <a:rPr spc="-2" dirty="0"/>
              <a:t>4-4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48256"/>
            <a:ext cx="447516" cy="130143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125916" indent="-120344"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 err="1">
                <a:latin typeface="Calibri"/>
                <a:cs typeface="Calibri"/>
              </a:rPr>
              <a:t>Kết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quả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5101" y="714163"/>
            <a:ext cx="2998996" cy="10542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68" y="82550"/>
            <a:ext cx="341620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Mảng đa chiều</a:t>
            </a:r>
            <a:r>
              <a:rPr spc="-26" dirty="0"/>
              <a:t> </a:t>
            </a:r>
            <a:r>
              <a:rPr spc="-2" dirty="0"/>
              <a:t>1-2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11150"/>
            <a:ext cx="3519622" cy="1236183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25916" marR="100844" indent="-120344">
              <a:lnSpc>
                <a:spcPct val="151400"/>
              </a:lnSpc>
              <a:spcBef>
                <a:spcPts val="4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Một mảng đa </a:t>
            </a:r>
            <a:r>
              <a:rPr dirty="0">
                <a:latin typeface="Calibri"/>
                <a:cs typeface="Calibri"/>
              </a:rPr>
              <a:t>chiều lưu trữ sự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hợp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các giá trị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chỉ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kiểu trong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hai  hoặc nhiều</a:t>
            </a:r>
            <a:r>
              <a:rPr spc="-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chiều.</a:t>
            </a:r>
          </a:p>
          <a:p>
            <a:pPr marL="125916" marR="2229" indent="-120344">
              <a:lnSpc>
                <a:spcPts val="1474"/>
              </a:lnSpc>
              <a:spcBef>
                <a:spcPts val="13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Một mảng </a:t>
            </a:r>
            <a:r>
              <a:rPr dirty="0">
                <a:latin typeface="Calibri"/>
                <a:cs typeface="Calibri"/>
              </a:rPr>
              <a:t>hai chiều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biểu diễn như là các hàng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cột tương </a:t>
            </a:r>
            <a:r>
              <a:rPr spc="2" dirty="0">
                <a:latin typeface="Calibri"/>
                <a:cs typeface="Calibri"/>
              </a:rPr>
              <a:t>tự </a:t>
            </a:r>
            <a:r>
              <a:rPr dirty="0">
                <a:latin typeface="Calibri"/>
                <a:cs typeface="Calibri"/>
              </a:rPr>
              <a:t>như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94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một  </a:t>
            </a:r>
            <a:r>
              <a:rPr dirty="0">
                <a:latin typeface="Calibri"/>
                <a:cs typeface="Calibri"/>
              </a:rPr>
              <a:t>tờ Microsoft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Excel.</a:t>
            </a:r>
          </a:p>
          <a:p>
            <a:pPr marL="125916" indent="-120344">
              <a:spcBef>
                <a:spcPts val="36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Một mảng </a:t>
            </a:r>
            <a:r>
              <a:rPr dirty="0">
                <a:latin typeface="Calibri"/>
                <a:cs typeface="Calibri"/>
              </a:rPr>
              <a:t>hai chiều 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ví dụ về </a:t>
            </a:r>
            <a:r>
              <a:rPr spc="2" dirty="0">
                <a:latin typeface="Calibri"/>
                <a:cs typeface="Calibri"/>
              </a:rPr>
              <a:t>mảng đa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chiều.</a:t>
            </a:r>
          </a:p>
          <a:p>
            <a:pPr marL="125916" indent="-120344">
              <a:spcBef>
                <a:spcPts val="10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Hình dưới đây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thấy các đại diện </a:t>
            </a:r>
            <a:r>
              <a:rPr spc="2" dirty="0">
                <a:latin typeface="Calibri"/>
                <a:cs typeface="Calibri"/>
              </a:rPr>
              <a:t>của một mảng đa</a:t>
            </a:r>
            <a:r>
              <a:rPr spc="-6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chiều.</a:t>
            </a:r>
          </a:p>
        </p:txBody>
      </p:sp>
      <p:sp>
        <p:nvSpPr>
          <p:cNvPr id="4" name="object 4"/>
          <p:cNvSpPr/>
          <p:nvPr/>
        </p:nvSpPr>
        <p:spPr>
          <a:xfrm>
            <a:off x="825169" y="1534293"/>
            <a:ext cx="1947400" cy="7492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2343" y="2317637"/>
            <a:ext cx="3553179" cy="566513"/>
          </a:xfrm>
          <a:prstGeom prst="rect">
            <a:avLst/>
          </a:prstGeom>
        </p:spPr>
        <p:txBody>
          <a:bodyPr vert="horz" wrap="square" lIns="0" tIns="29529" rIns="0" bIns="0" rtlCol="0">
            <a:spAutoFit/>
          </a:bodyPr>
          <a:lstStyle/>
          <a:p>
            <a:pPr marL="125916" indent="-120344">
              <a:spcBef>
                <a:spcPts val="23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Một mảng </a:t>
            </a:r>
            <a:r>
              <a:rPr dirty="0">
                <a:latin typeface="Calibri"/>
                <a:cs typeface="Calibri"/>
              </a:rPr>
              <a:t>hai chiều là </a:t>
            </a:r>
            <a:r>
              <a:rPr spc="2" dirty="0">
                <a:latin typeface="Calibri"/>
                <a:cs typeface="Calibri"/>
              </a:rPr>
              <a:t>một mảng của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mảng.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68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Điều </a:t>
            </a:r>
            <a:r>
              <a:rPr spc="-2" dirty="0">
                <a:latin typeface="Calibri"/>
                <a:cs typeface="Calibri"/>
              </a:rPr>
              <a:t>này </a:t>
            </a:r>
            <a:r>
              <a:rPr dirty="0">
                <a:latin typeface="Calibri"/>
                <a:cs typeface="Calibri"/>
              </a:rPr>
              <a:t>có nghĩa, </a:t>
            </a:r>
            <a:r>
              <a:rPr spc="2" dirty="0">
                <a:latin typeface="Calibri"/>
                <a:cs typeface="Calibri"/>
              </a:rPr>
              <a:t>một mảng </a:t>
            </a:r>
            <a:r>
              <a:rPr dirty="0">
                <a:latin typeface="Calibri"/>
                <a:cs typeface="Calibri"/>
              </a:rPr>
              <a:t>hai chiều, </a:t>
            </a:r>
            <a:r>
              <a:rPr spc="2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tiên là </a:t>
            </a:r>
            <a:r>
              <a:rPr spc="2" dirty="0">
                <a:latin typeface="Calibri"/>
                <a:cs typeface="Calibri"/>
              </a:rPr>
              <a:t>một mảng </a:t>
            </a:r>
            <a:r>
              <a:rPr dirty="0">
                <a:latin typeface="Calibri"/>
                <a:cs typeface="Calibri"/>
              </a:rPr>
              <a:t>chính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khai</a:t>
            </a:r>
            <a:r>
              <a:rPr spc="-1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báo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500"/>
              </a:spcBef>
            </a:pPr>
            <a:r>
              <a:rPr spc="-4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sau </a:t>
            </a:r>
            <a:r>
              <a:rPr spc="2" dirty="0">
                <a:latin typeface="Calibri"/>
                <a:cs typeface="Calibri"/>
              </a:rPr>
              <a:t>đó một mảng được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2" dirty="0">
                <a:latin typeface="Calibri"/>
                <a:cs typeface="Calibri"/>
              </a:rPr>
              <a:t>cho mỗi phần tử của mảng</a:t>
            </a:r>
            <a:r>
              <a:rPr spc="-66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chính.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89200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Giới</a:t>
            </a:r>
            <a:r>
              <a:rPr spc="-31" dirty="0"/>
              <a:t> </a:t>
            </a:r>
            <a:r>
              <a:rPr spc="-2" dirty="0"/>
              <a:t>thiệu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2357" y="442441"/>
            <a:ext cx="3663752" cy="296718"/>
          </a:xfrm>
          <a:custGeom>
            <a:avLst/>
            <a:gdLst/>
            <a:ahLst/>
            <a:cxnLst/>
            <a:rect l="l" t="t" r="r" b="b"/>
            <a:pathLst>
              <a:path w="8458200" h="664844">
                <a:moveTo>
                  <a:pt x="8347456" y="0"/>
                </a:moveTo>
                <a:lnTo>
                  <a:pt x="110744" y="0"/>
                </a:lnTo>
                <a:lnTo>
                  <a:pt x="67637" y="8695"/>
                </a:lnTo>
                <a:lnTo>
                  <a:pt x="32435" y="32416"/>
                </a:lnTo>
                <a:lnTo>
                  <a:pt x="8702" y="67615"/>
                </a:lnTo>
                <a:lnTo>
                  <a:pt x="0" y="110743"/>
                </a:lnTo>
                <a:lnTo>
                  <a:pt x="0" y="553720"/>
                </a:lnTo>
                <a:lnTo>
                  <a:pt x="8702" y="596848"/>
                </a:lnTo>
                <a:lnTo>
                  <a:pt x="32435" y="632047"/>
                </a:lnTo>
                <a:lnTo>
                  <a:pt x="67637" y="655768"/>
                </a:lnTo>
                <a:lnTo>
                  <a:pt x="110744" y="664463"/>
                </a:lnTo>
                <a:lnTo>
                  <a:pt x="8347456" y="664463"/>
                </a:lnTo>
                <a:lnTo>
                  <a:pt x="8390584" y="655768"/>
                </a:lnTo>
                <a:lnTo>
                  <a:pt x="8425783" y="632047"/>
                </a:lnTo>
                <a:lnTo>
                  <a:pt x="8449504" y="596848"/>
                </a:lnTo>
                <a:lnTo>
                  <a:pt x="8458200" y="553720"/>
                </a:lnTo>
                <a:lnTo>
                  <a:pt x="8458200" y="110743"/>
                </a:lnTo>
                <a:lnTo>
                  <a:pt x="8449504" y="67615"/>
                </a:lnTo>
                <a:lnTo>
                  <a:pt x="8425783" y="32416"/>
                </a:lnTo>
                <a:lnTo>
                  <a:pt x="8390584" y="8695"/>
                </a:lnTo>
                <a:lnTo>
                  <a:pt x="8347456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357" y="442441"/>
            <a:ext cx="3663752" cy="296718"/>
          </a:xfrm>
          <a:custGeom>
            <a:avLst/>
            <a:gdLst/>
            <a:ahLst/>
            <a:cxnLst/>
            <a:rect l="l" t="t" r="r" b="b"/>
            <a:pathLst>
              <a:path w="8458200" h="664844">
                <a:moveTo>
                  <a:pt x="0" y="110743"/>
                </a:moveTo>
                <a:lnTo>
                  <a:pt x="8702" y="67615"/>
                </a:lnTo>
                <a:lnTo>
                  <a:pt x="32435" y="32416"/>
                </a:lnTo>
                <a:lnTo>
                  <a:pt x="67637" y="8695"/>
                </a:lnTo>
                <a:lnTo>
                  <a:pt x="110744" y="0"/>
                </a:lnTo>
                <a:lnTo>
                  <a:pt x="8347456" y="0"/>
                </a:lnTo>
                <a:lnTo>
                  <a:pt x="8390584" y="8695"/>
                </a:lnTo>
                <a:lnTo>
                  <a:pt x="8425783" y="32416"/>
                </a:lnTo>
                <a:lnTo>
                  <a:pt x="8449504" y="67615"/>
                </a:lnTo>
                <a:lnTo>
                  <a:pt x="8458200" y="110743"/>
                </a:lnTo>
                <a:lnTo>
                  <a:pt x="8458200" y="553720"/>
                </a:lnTo>
                <a:lnTo>
                  <a:pt x="8449504" y="596848"/>
                </a:lnTo>
                <a:lnTo>
                  <a:pt x="8425783" y="632047"/>
                </a:lnTo>
                <a:lnTo>
                  <a:pt x="8390584" y="655768"/>
                </a:lnTo>
                <a:lnTo>
                  <a:pt x="8347456" y="664463"/>
                </a:lnTo>
                <a:lnTo>
                  <a:pt x="110744" y="664463"/>
                </a:lnTo>
                <a:lnTo>
                  <a:pt x="67637" y="655768"/>
                </a:lnTo>
                <a:lnTo>
                  <a:pt x="32435" y="632047"/>
                </a:lnTo>
                <a:lnTo>
                  <a:pt x="8702" y="596848"/>
                </a:lnTo>
                <a:lnTo>
                  <a:pt x="0" y="553720"/>
                </a:lnTo>
                <a:lnTo>
                  <a:pt x="0" y="11074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814486"/>
            <a:ext cx="3663752" cy="295301"/>
          </a:xfrm>
          <a:custGeom>
            <a:avLst/>
            <a:gdLst/>
            <a:ahLst/>
            <a:cxnLst/>
            <a:rect l="l" t="t" r="r" b="b"/>
            <a:pathLst>
              <a:path w="8458200" h="661669">
                <a:moveTo>
                  <a:pt x="8347964" y="0"/>
                </a:moveTo>
                <a:lnTo>
                  <a:pt x="110236" y="0"/>
                </a:lnTo>
                <a:lnTo>
                  <a:pt x="67326" y="8669"/>
                </a:lnTo>
                <a:lnTo>
                  <a:pt x="32286" y="32305"/>
                </a:lnTo>
                <a:lnTo>
                  <a:pt x="8662" y="67347"/>
                </a:lnTo>
                <a:lnTo>
                  <a:pt x="0" y="110236"/>
                </a:lnTo>
                <a:lnTo>
                  <a:pt x="0" y="551180"/>
                </a:lnTo>
                <a:lnTo>
                  <a:pt x="8662" y="594068"/>
                </a:lnTo>
                <a:lnTo>
                  <a:pt x="32286" y="629110"/>
                </a:lnTo>
                <a:lnTo>
                  <a:pt x="67326" y="652746"/>
                </a:lnTo>
                <a:lnTo>
                  <a:pt x="110236" y="661415"/>
                </a:lnTo>
                <a:lnTo>
                  <a:pt x="8347964" y="661415"/>
                </a:lnTo>
                <a:lnTo>
                  <a:pt x="8390852" y="652746"/>
                </a:lnTo>
                <a:lnTo>
                  <a:pt x="8425894" y="629110"/>
                </a:lnTo>
                <a:lnTo>
                  <a:pt x="8449530" y="594068"/>
                </a:lnTo>
                <a:lnTo>
                  <a:pt x="8458200" y="551180"/>
                </a:lnTo>
                <a:lnTo>
                  <a:pt x="8458200" y="110236"/>
                </a:lnTo>
                <a:lnTo>
                  <a:pt x="8449530" y="67347"/>
                </a:lnTo>
                <a:lnTo>
                  <a:pt x="8425894" y="32305"/>
                </a:lnTo>
                <a:lnTo>
                  <a:pt x="8390852" y="8669"/>
                </a:lnTo>
                <a:lnTo>
                  <a:pt x="834796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814486"/>
            <a:ext cx="3663752" cy="295301"/>
          </a:xfrm>
          <a:custGeom>
            <a:avLst/>
            <a:gdLst/>
            <a:ahLst/>
            <a:cxnLst/>
            <a:rect l="l" t="t" r="r" b="b"/>
            <a:pathLst>
              <a:path w="8458200" h="661669">
                <a:moveTo>
                  <a:pt x="0" y="110236"/>
                </a:moveTo>
                <a:lnTo>
                  <a:pt x="8662" y="67347"/>
                </a:lnTo>
                <a:lnTo>
                  <a:pt x="32286" y="32305"/>
                </a:lnTo>
                <a:lnTo>
                  <a:pt x="67326" y="8669"/>
                </a:lnTo>
                <a:lnTo>
                  <a:pt x="110236" y="0"/>
                </a:lnTo>
                <a:lnTo>
                  <a:pt x="8347964" y="0"/>
                </a:lnTo>
                <a:lnTo>
                  <a:pt x="8390852" y="8669"/>
                </a:lnTo>
                <a:lnTo>
                  <a:pt x="8425894" y="32305"/>
                </a:lnTo>
                <a:lnTo>
                  <a:pt x="8449530" y="67347"/>
                </a:lnTo>
                <a:lnTo>
                  <a:pt x="8458200" y="110236"/>
                </a:lnTo>
                <a:lnTo>
                  <a:pt x="8458200" y="551180"/>
                </a:lnTo>
                <a:lnTo>
                  <a:pt x="8449530" y="594068"/>
                </a:lnTo>
                <a:lnTo>
                  <a:pt x="8425894" y="629110"/>
                </a:lnTo>
                <a:lnTo>
                  <a:pt x="8390852" y="652746"/>
                </a:lnTo>
                <a:lnTo>
                  <a:pt x="8347964" y="661415"/>
                </a:lnTo>
                <a:lnTo>
                  <a:pt x="110236" y="661415"/>
                </a:lnTo>
                <a:lnTo>
                  <a:pt x="67326" y="652746"/>
                </a:lnTo>
                <a:lnTo>
                  <a:pt x="32286" y="629110"/>
                </a:lnTo>
                <a:lnTo>
                  <a:pt x="8662" y="594068"/>
                </a:lnTo>
                <a:lnTo>
                  <a:pt x="0" y="551180"/>
                </a:lnTo>
                <a:lnTo>
                  <a:pt x="0" y="11023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1185851"/>
            <a:ext cx="3663752" cy="301536"/>
          </a:xfrm>
          <a:custGeom>
            <a:avLst/>
            <a:gdLst/>
            <a:ahLst/>
            <a:cxnLst/>
            <a:rect l="l" t="t" r="r" b="b"/>
            <a:pathLst>
              <a:path w="8458200" h="675639">
                <a:moveTo>
                  <a:pt x="8345678" y="0"/>
                </a:moveTo>
                <a:lnTo>
                  <a:pt x="112522" y="0"/>
                </a:lnTo>
                <a:lnTo>
                  <a:pt x="68724" y="8848"/>
                </a:lnTo>
                <a:lnTo>
                  <a:pt x="32958" y="32972"/>
                </a:lnTo>
                <a:lnTo>
                  <a:pt x="8842" y="68740"/>
                </a:lnTo>
                <a:lnTo>
                  <a:pt x="0" y="112521"/>
                </a:lnTo>
                <a:lnTo>
                  <a:pt x="0" y="562609"/>
                </a:lnTo>
                <a:lnTo>
                  <a:pt x="8842" y="606391"/>
                </a:lnTo>
                <a:lnTo>
                  <a:pt x="32958" y="642159"/>
                </a:lnTo>
                <a:lnTo>
                  <a:pt x="68724" y="666283"/>
                </a:lnTo>
                <a:lnTo>
                  <a:pt x="112522" y="675131"/>
                </a:lnTo>
                <a:lnTo>
                  <a:pt x="8345678" y="675131"/>
                </a:lnTo>
                <a:lnTo>
                  <a:pt x="8389459" y="666283"/>
                </a:lnTo>
                <a:lnTo>
                  <a:pt x="8425227" y="642159"/>
                </a:lnTo>
                <a:lnTo>
                  <a:pt x="8449351" y="606391"/>
                </a:lnTo>
                <a:lnTo>
                  <a:pt x="8458200" y="562609"/>
                </a:lnTo>
                <a:lnTo>
                  <a:pt x="8458200" y="112521"/>
                </a:lnTo>
                <a:lnTo>
                  <a:pt x="8449351" y="68740"/>
                </a:lnTo>
                <a:lnTo>
                  <a:pt x="8425227" y="32972"/>
                </a:lnTo>
                <a:lnTo>
                  <a:pt x="8389459" y="8848"/>
                </a:lnTo>
                <a:lnTo>
                  <a:pt x="8345678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185851"/>
            <a:ext cx="3663752" cy="301536"/>
          </a:xfrm>
          <a:custGeom>
            <a:avLst/>
            <a:gdLst/>
            <a:ahLst/>
            <a:cxnLst/>
            <a:rect l="l" t="t" r="r" b="b"/>
            <a:pathLst>
              <a:path w="8458200" h="675639">
                <a:moveTo>
                  <a:pt x="0" y="112521"/>
                </a:moveTo>
                <a:lnTo>
                  <a:pt x="8842" y="68740"/>
                </a:lnTo>
                <a:lnTo>
                  <a:pt x="32958" y="32972"/>
                </a:lnTo>
                <a:lnTo>
                  <a:pt x="68724" y="8848"/>
                </a:lnTo>
                <a:lnTo>
                  <a:pt x="112522" y="0"/>
                </a:lnTo>
                <a:lnTo>
                  <a:pt x="8345678" y="0"/>
                </a:lnTo>
                <a:lnTo>
                  <a:pt x="8389459" y="8848"/>
                </a:lnTo>
                <a:lnTo>
                  <a:pt x="8425227" y="32972"/>
                </a:lnTo>
                <a:lnTo>
                  <a:pt x="8449351" y="68740"/>
                </a:lnTo>
                <a:lnTo>
                  <a:pt x="8458200" y="112521"/>
                </a:lnTo>
                <a:lnTo>
                  <a:pt x="8458200" y="562609"/>
                </a:lnTo>
                <a:lnTo>
                  <a:pt x="8449351" y="606391"/>
                </a:lnTo>
                <a:lnTo>
                  <a:pt x="8425227" y="642159"/>
                </a:lnTo>
                <a:lnTo>
                  <a:pt x="8389459" y="666283"/>
                </a:lnTo>
                <a:lnTo>
                  <a:pt x="8345678" y="675131"/>
                </a:lnTo>
                <a:lnTo>
                  <a:pt x="112522" y="675131"/>
                </a:lnTo>
                <a:lnTo>
                  <a:pt x="68724" y="666283"/>
                </a:lnTo>
                <a:lnTo>
                  <a:pt x="32958" y="642159"/>
                </a:lnTo>
                <a:lnTo>
                  <a:pt x="8842" y="606391"/>
                </a:lnTo>
                <a:lnTo>
                  <a:pt x="0" y="562609"/>
                </a:lnTo>
                <a:lnTo>
                  <a:pt x="0" y="11252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1530350"/>
            <a:ext cx="3663752" cy="292467"/>
          </a:xfrm>
          <a:custGeom>
            <a:avLst/>
            <a:gdLst/>
            <a:ahLst/>
            <a:cxnLst/>
            <a:rect l="l" t="t" r="r" b="b"/>
            <a:pathLst>
              <a:path w="8458200" h="655320">
                <a:moveTo>
                  <a:pt x="8348980" y="0"/>
                </a:moveTo>
                <a:lnTo>
                  <a:pt x="109219" y="0"/>
                </a:lnTo>
                <a:lnTo>
                  <a:pt x="66704" y="8582"/>
                </a:lnTo>
                <a:lnTo>
                  <a:pt x="31988" y="31988"/>
                </a:lnTo>
                <a:lnTo>
                  <a:pt x="8582" y="66704"/>
                </a:lnTo>
                <a:lnTo>
                  <a:pt x="0" y="109219"/>
                </a:lnTo>
                <a:lnTo>
                  <a:pt x="0" y="546099"/>
                </a:lnTo>
                <a:lnTo>
                  <a:pt x="8582" y="588615"/>
                </a:lnTo>
                <a:lnTo>
                  <a:pt x="31988" y="623331"/>
                </a:lnTo>
                <a:lnTo>
                  <a:pt x="66704" y="646737"/>
                </a:lnTo>
                <a:lnTo>
                  <a:pt x="109219" y="655319"/>
                </a:lnTo>
                <a:lnTo>
                  <a:pt x="8348980" y="655319"/>
                </a:lnTo>
                <a:lnTo>
                  <a:pt x="8391495" y="646737"/>
                </a:lnTo>
                <a:lnTo>
                  <a:pt x="8426211" y="623331"/>
                </a:lnTo>
                <a:lnTo>
                  <a:pt x="8449617" y="588615"/>
                </a:lnTo>
                <a:lnTo>
                  <a:pt x="8458200" y="546099"/>
                </a:lnTo>
                <a:lnTo>
                  <a:pt x="8458200" y="109219"/>
                </a:lnTo>
                <a:lnTo>
                  <a:pt x="8449617" y="66704"/>
                </a:lnTo>
                <a:lnTo>
                  <a:pt x="8426211" y="31988"/>
                </a:lnTo>
                <a:lnTo>
                  <a:pt x="8391495" y="8582"/>
                </a:lnTo>
                <a:lnTo>
                  <a:pt x="8348980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1530350"/>
            <a:ext cx="3663752" cy="292467"/>
          </a:xfrm>
          <a:custGeom>
            <a:avLst/>
            <a:gdLst/>
            <a:ahLst/>
            <a:cxnLst/>
            <a:rect l="l" t="t" r="r" b="b"/>
            <a:pathLst>
              <a:path w="8458200" h="655320">
                <a:moveTo>
                  <a:pt x="0" y="109219"/>
                </a:moveTo>
                <a:lnTo>
                  <a:pt x="8582" y="66704"/>
                </a:lnTo>
                <a:lnTo>
                  <a:pt x="31988" y="31988"/>
                </a:lnTo>
                <a:lnTo>
                  <a:pt x="66704" y="8582"/>
                </a:lnTo>
                <a:lnTo>
                  <a:pt x="109219" y="0"/>
                </a:lnTo>
                <a:lnTo>
                  <a:pt x="8348980" y="0"/>
                </a:lnTo>
                <a:lnTo>
                  <a:pt x="8391495" y="8582"/>
                </a:lnTo>
                <a:lnTo>
                  <a:pt x="8426211" y="31988"/>
                </a:lnTo>
                <a:lnTo>
                  <a:pt x="8449617" y="66704"/>
                </a:lnTo>
                <a:lnTo>
                  <a:pt x="8458200" y="109219"/>
                </a:lnTo>
                <a:lnTo>
                  <a:pt x="8458200" y="546099"/>
                </a:lnTo>
                <a:lnTo>
                  <a:pt x="8449617" y="588615"/>
                </a:lnTo>
                <a:lnTo>
                  <a:pt x="8426211" y="623331"/>
                </a:lnTo>
                <a:lnTo>
                  <a:pt x="8391495" y="646737"/>
                </a:lnTo>
                <a:lnTo>
                  <a:pt x="8348980" y="655319"/>
                </a:lnTo>
                <a:lnTo>
                  <a:pt x="109219" y="655319"/>
                </a:lnTo>
                <a:lnTo>
                  <a:pt x="66704" y="646737"/>
                </a:lnTo>
                <a:lnTo>
                  <a:pt x="31988" y="623331"/>
                </a:lnTo>
                <a:lnTo>
                  <a:pt x="8582" y="588615"/>
                </a:lnTo>
                <a:lnTo>
                  <a:pt x="0" y="546099"/>
                </a:lnTo>
                <a:lnTo>
                  <a:pt x="0" y="10921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0095" y="513574"/>
            <a:ext cx="3543827" cy="2073908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Vòng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phép bạn thực hiện một lệnh đơn hoặc một khối lệnh </a:t>
            </a:r>
            <a:r>
              <a:rPr spc="-4" dirty="0">
                <a:latin typeface="Arial"/>
                <a:cs typeface="Arial"/>
              </a:rPr>
              <a:t>nhiều</a:t>
            </a:r>
            <a:r>
              <a:rPr spc="37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lần.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5571" marR="2229">
              <a:lnSpc>
                <a:spcPts val="820"/>
              </a:lnSpc>
              <a:spcBef>
                <a:spcPts val="643"/>
              </a:spcBef>
            </a:pPr>
            <a:r>
              <a:rPr spc="-4" dirty="0">
                <a:latin typeface="Arial"/>
                <a:cs typeface="Arial"/>
              </a:rPr>
              <a:t>Chúng </a:t>
            </a:r>
            <a:r>
              <a:rPr spc="-2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rộng rãi </a:t>
            </a:r>
            <a:r>
              <a:rPr dirty="0">
                <a:latin typeface="Arial"/>
                <a:cs typeface="Arial"/>
              </a:rPr>
              <a:t>khi </a:t>
            </a:r>
            <a:r>
              <a:rPr spc="-2" dirty="0">
                <a:latin typeface="Arial"/>
                <a:cs typeface="Arial"/>
              </a:rPr>
              <a:t>bạn muốn </a:t>
            </a:r>
            <a:r>
              <a:rPr spc="-4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2" dirty="0">
                <a:latin typeface="Arial"/>
                <a:cs typeface="Arial"/>
              </a:rPr>
              <a:t>một </a:t>
            </a:r>
            <a:r>
              <a:rPr spc="-4" dirty="0">
                <a:latin typeface="Arial"/>
                <a:cs typeface="Arial"/>
              </a:rPr>
              <a:t>loạt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con </a:t>
            </a:r>
            <a:r>
              <a:rPr dirty="0">
                <a:latin typeface="Arial"/>
                <a:cs typeface="Arial"/>
              </a:rPr>
              <a:t>số và </a:t>
            </a:r>
            <a:r>
              <a:rPr spc="-2" dirty="0">
                <a:latin typeface="Arial"/>
                <a:cs typeface="Arial"/>
              </a:rPr>
              <a:t>chấp  nhận đầu </a:t>
            </a:r>
            <a:r>
              <a:rPr dirty="0">
                <a:latin typeface="Arial"/>
                <a:cs typeface="Arial"/>
              </a:rPr>
              <a:t>vào </a:t>
            </a:r>
            <a:r>
              <a:rPr spc="-2" dirty="0">
                <a:latin typeface="Arial"/>
                <a:cs typeface="Arial"/>
              </a:rPr>
              <a:t>lặp đi lặp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lại.</a:t>
            </a:r>
            <a:endParaRPr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1100">
              <a:latin typeface="Times New Roman"/>
              <a:cs typeface="Times New Roman"/>
            </a:endParaRPr>
          </a:p>
          <a:p>
            <a:pPr marL="5850" marR="35379">
              <a:lnSpc>
                <a:spcPts val="820"/>
              </a:lnSpc>
              <a:spcBef>
                <a:spcPts val="2"/>
              </a:spcBef>
            </a:pPr>
            <a:r>
              <a:rPr spc="-2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cấu </a:t>
            </a:r>
            <a:r>
              <a:rPr spc="-2" dirty="0">
                <a:latin typeface="Arial"/>
                <a:cs typeface="Arial"/>
              </a:rPr>
              <a:t>trúc vòng lặp bao gồm một điều </a:t>
            </a:r>
            <a:r>
              <a:rPr dirty="0">
                <a:latin typeface="Arial"/>
                <a:cs typeface="Arial"/>
              </a:rPr>
              <a:t>kiện </a:t>
            </a:r>
            <a:r>
              <a:rPr spc="-2" dirty="0">
                <a:latin typeface="Arial"/>
                <a:cs typeface="Arial"/>
              </a:rPr>
              <a:t>là chỉ </a:t>
            </a:r>
            <a:r>
              <a:rPr dirty="0">
                <a:latin typeface="Arial"/>
                <a:cs typeface="Arial"/>
              </a:rPr>
              <a:t>thị cho </a:t>
            </a:r>
            <a:r>
              <a:rPr spc="-2" dirty="0">
                <a:latin typeface="Arial"/>
                <a:cs typeface="Arial"/>
              </a:rPr>
              <a:t>trình biên dịch </a:t>
            </a:r>
            <a:r>
              <a:rPr dirty="0">
                <a:latin typeface="Arial"/>
                <a:cs typeface="Arial"/>
              </a:rPr>
              <a:t>số </a:t>
            </a:r>
            <a:r>
              <a:rPr spc="-2" dirty="0">
                <a:latin typeface="Arial"/>
                <a:cs typeface="Arial"/>
              </a:rPr>
              <a:t>lần  một </a:t>
            </a:r>
            <a:r>
              <a:rPr dirty="0">
                <a:latin typeface="Arial"/>
                <a:cs typeface="Arial"/>
              </a:rPr>
              <a:t>khối cụ </a:t>
            </a:r>
            <a:r>
              <a:rPr spc="-2" dirty="0">
                <a:latin typeface="Arial"/>
                <a:cs typeface="Arial"/>
              </a:rPr>
              <a:t>thể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2" dirty="0">
                <a:latin typeface="Arial"/>
                <a:cs typeface="Arial"/>
              </a:rPr>
              <a:t>mã </a:t>
            </a:r>
            <a:r>
              <a:rPr dirty="0">
                <a:latin typeface="Arial"/>
                <a:cs typeface="Arial"/>
              </a:rPr>
              <a:t>sẽ </a:t>
            </a:r>
            <a:r>
              <a:rPr spc="-2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thực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thi.</a:t>
            </a:r>
            <a:endParaRPr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900">
              <a:latin typeface="Times New Roman"/>
              <a:cs typeface="Times New Roman"/>
            </a:endParaRPr>
          </a:p>
          <a:p>
            <a:pPr marL="5571" marR="30643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Nếu điều kiện không được </a:t>
            </a:r>
            <a:r>
              <a:rPr dirty="0">
                <a:latin typeface="Arial"/>
                <a:cs typeface="Arial"/>
              </a:rPr>
              <a:t>chỉ </a:t>
            </a:r>
            <a:r>
              <a:rPr spc="-2" dirty="0">
                <a:latin typeface="Arial"/>
                <a:cs typeface="Arial"/>
              </a:rPr>
              <a:t>định trong cấu </a:t>
            </a:r>
            <a:r>
              <a:rPr dirty="0">
                <a:latin typeface="Arial"/>
                <a:cs typeface="Arial"/>
              </a:rPr>
              <a:t>trúc, </a:t>
            </a:r>
            <a:r>
              <a:rPr spc="-2" dirty="0">
                <a:latin typeface="Arial"/>
                <a:cs typeface="Arial"/>
              </a:rPr>
              <a:t>vòng lặp </a:t>
            </a:r>
            <a:r>
              <a:rPr dirty="0">
                <a:latin typeface="Arial"/>
                <a:cs typeface="Arial"/>
              </a:rPr>
              <a:t>tiếp </a:t>
            </a:r>
            <a:r>
              <a:rPr spc="-2" dirty="0">
                <a:latin typeface="Arial"/>
                <a:cs typeface="Arial"/>
              </a:rPr>
              <a:t>tục </a:t>
            </a:r>
            <a:r>
              <a:rPr dirty="0">
                <a:latin typeface="Arial"/>
                <a:cs typeface="Arial"/>
              </a:rPr>
              <a:t>vô </a:t>
            </a:r>
            <a:r>
              <a:rPr spc="-2" dirty="0">
                <a:latin typeface="Arial"/>
                <a:cs typeface="Arial"/>
              </a:rPr>
              <a:t>hạn. Cấu  </a:t>
            </a:r>
            <a:r>
              <a:rPr dirty="0">
                <a:latin typeface="Arial"/>
                <a:cs typeface="Arial"/>
              </a:rPr>
              <a:t>trúc </a:t>
            </a:r>
            <a:r>
              <a:rPr spc="-2" dirty="0">
                <a:latin typeface="Arial"/>
                <a:cs typeface="Arial"/>
              </a:rPr>
              <a:t>vòng lặp như </a:t>
            </a:r>
            <a:r>
              <a:rPr dirty="0">
                <a:latin typeface="Arial"/>
                <a:cs typeface="Arial"/>
              </a:rPr>
              <a:t>vậy </a:t>
            </a:r>
            <a:r>
              <a:rPr spc="-2" dirty="0">
                <a:latin typeface="Arial"/>
                <a:cs typeface="Arial"/>
              </a:rPr>
              <a:t>được gọi là vòng lặp </a:t>
            </a:r>
            <a:r>
              <a:rPr dirty="0">
                <a:latin typeface="Arial"/>
                <a:cs typeface="Arial"/>
              </a:rPr>
              <a:t>vô </a:t>
            </a:r>
            <a:r>
              <a:rPr spc="-2" dirty="0">
                <a:latin typeface="Arial"/>
                <a:cs typeface="Arial"/>
              </a:rPr>
              <a:t>hạn</a:t>
            </a:r>
            <a:r>
              <a:rPr spc="18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như.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168538" indent="-120344">
              <a:spcBef>
                <a:spcPts val="7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68816" algn="l"/>
              </a:tabLst>
            </a:pPr>
            <a:r>
              <a:rPr dirty="0">
                <a:latin typeface="Calibri"/>
                <a:cs typeface="Calibri"/>
              </a:rPr>
              <a:t>JavaScript 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ba loại vòng </a:t>
            </a:r>
            <a:r>
              <a:rPr spc="2" dirty="0">
                <a:latin typeface="Calibri"/>
                <a:cs typeface="Calibri"/>
              </a:rPr>
              <a:t>được như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 marL="302532" lvl="1" indent="-120623">
              <a:lnSpc>
                <a:spcPts val="948"/>
              </a:lnSpc>
              <a:spcBef>
                <a:spcPts val="47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02810" algn="l"/>
              </a:tabLst>
            </a:pPr>
            <a:r>
              <a:rPr spc="2" dirty="0">
                <a:latin typeface="Courier New"/>
                <a:cs typeface="Courier New"/>
              </a:rPr>
              <a:t>while</a:t>
            </a:r>
            <a:r>
              <a:rPr spc="-309" dirty="0">
                <a:latin typeface="Courier New"/>
                <a:cs typeface="Courier New"/>
              </a:rPr>
              <a:t> </a:t>
            </a:r>
            <a:r>
              <a:rPr dirty="0">
                <a:latin typeface="Calibri"/>
                <a:cs typeface="Calibri"/>
              </a:rPr>
              <a:t>Loop</a:t>
            </a:r>
            <a:endParaRPr>
              <a:latin typeface="Calibri"/>
              <a:cs typeface="Calibri"/>
            </a:endParaRPr>
          </a:p>
          <a:p>
            <a:pPr marL="302532" lvl="1" indent="-120623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02810" algn="l"/>
              </a:tabLst>
            </a:pPr>
            <a:r>
              <a:rPr spc="2" dirty="0">
                <a:latin typeface="Courier New"/>
                <a:cs typeface="Courier New"/>
              </a:rPr>
              <a:t>for</a:t>
            </a:r>
            <a:r>
              <a:rPr spc="-305" dirty="0">
                <a:latin typeface="Courier New"/>
                <a:cs typeface="Courier New"/>
              </a:rPr>
              <a:t> </a:t>
            </a:r>
            <a:r>
              <a:rPr dirty="0">
                <a:latin typeface="Calibri"/>
                <a:cs typeface="Calibri"/>
              </a:rPr>
              <a:t>Loop</a:t>
            </a:r>
            <a:endParaRPr>
              <a:latin typeface="Calibri"/>
              <a:cs typeface="Calibri"/>
            </a:endParaRPr>
          </a:p>
          <a:p>
            <a:pPr marL="302532" lvl="1" indent="-120623">
              <a:lnSpc>
                <a:spcPts val="9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02810" algn="l"/>
              </a:tabLst>
            </a:pPr>
            <a:r>
              <a:rPr spc="2" dirty="0">
                <a:latin typeface="Courier New"/>
                <a:cs typeface="Courier New"/>
              </a:rPr>
              <a:t>do-while</a:t>
            </a:r>
            <a:r>
              <a:rPr spc="-316" dirty="0">
                <a:latin typeface="Courier New"/>
                <a:cs typeface="Courier New"/>
              </a:rPr>
              <a:t> </a:t>
            </a:r>
            <a:r>
              <a:rPr dirty="0">
                <a:latin typeface="Calibri"/>
                <a:cs typeface="Calibri"/>
              </a:rPr>
              <a:t>Loop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406" y="82550"/>
            <a:ext cx="341620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Mảng đa chiều</a:t>
            </a:r>
            <a:r>
              <a:rPr spc="-26" dirty="0"/>
              <a:t> </a:t>
            </a:r>
            <a:r>
              <a:rPr spc="-2" dirty="0"/>
              <a:t>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3758" y="387350"/>
            <a:ext cx="3464886" cy="829506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74945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75223" algn="l"/>
              </a:tabLst>
            </a:pPr>
            <a:r>
              <a:rPr spc="2" dirty="0">
                <a:latin typeface="Calibri"/>
                <a:cs typeface="Calibri"/>
              </a:rPr>
              <a:t>Cú</a:t>
            </a:r>
            <a:r>
              <a:rPr spc="9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pháp</a:t>
            </a:r>
          </a:p>
          <a:p>
            <a:pPr marL="121180" marR="2229">
              <a:lnSpc>
                <a:spcPct val="171900"/>
              </a:lnSpc>
              <a:spcBef>
                <a:spcPts val="55"/>
              </a:spcBef>
            </a:pPr>
            <a:r>
              <a:rPr spc="2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variable_name </a:t>
            </a:r>
            <a:r>
              <a:rPr spc="2" dirty="0">
                <a:latin typeface="Courier New"/>
                <a:cs typeface="Courier New"/>
              </a:rPr>
              <a:t>= new Array(size); //Declaration  </a:t>
            </a:r>
            <a:r>
              <a:rPr dirty="0">
                <a:latin typeface="Courier New"/>
                <a:cs typeface="Courier New"/>
              </a:rPr>
              <a:t>variable_name[index] </a:t>
            </a:r>
            <a:r>
              <a:rPr spc="2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new</a:t>
            </a:r>
            <a:r>
              <a:rPr spc="83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Array(‘value1’,’value2’..);</a:t>
            </a:r>
          </a:p>
          <a:p>
            <a:pPr>
              <a:spcBef>
                <a:spcPts val="7"/>
              </a:spcBef>
            </a:pPr>
            <a:endParaRPr dirty="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5400" y="1292296"/>
            <a:ext cx="3610941" cy="1088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71032"/>
            <a:ext cx="2010113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</a:pPr>
            <a:r>
              <a:rPr spc="-22" dirty="0"/>
              <a:t>Truy </a:t>
            </a:r>
            <a:r>
              <a:rPr spc="-4" dirty="0"/>
              <a:t>cập </a:t>
            </a:r>
            <a:r>
              <a:rPr dirty="0"/>
              <a:t>mảng </a:t>
            </a:r>
            <a:r>
              <a:rPr spc="-2" dirty="0"/>
              <a:t>hai </a:t>
            </a:r>
            <a:r>
              <a:rPr dirty="0"/>
              <a:t>chiều</a:t>
            </a:r>
            <a:r>
              <a:rPr spc="7" dirty="0"/>
              <a:t> </a:t>
            </a:r>
            <a:r>
              <a:rPr dirty="0"/>
              <a:t>1-3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5364" y="646487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364" y="646487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576" y="656350"/>
            <a:ext cx="3605715" cy="183642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913" y="356968"/>
            <a:ext cx="3566107" cy="2467264"/>
          </a:xfrm>
          <a:prstGeom prst="rect">
            <a:avLst/>
          </a:prstGeom>
        </p:spPr>
        <p:txBody>
          <a:bodyPr vert="horz" wrap="square" lIns="0" tIns="18107" rIns="0" bIns="0" rtlCol="0">
            <a:spAutoFit/>
          </a:bodyPr>
          <a:lstStyle/>
          <a:p>
            <a:pPr marL="136223" marR="68251" indent="-120344">
              <a:lnSpc>
                <a:spcPts val="904"/>
              </a:lnSpc>
              <a:spcBef>
                <a:spcPts val="14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Mảng đa </a:t>
            </a:r>
            <a:r>
              <a:rPr dirty="0">
                <a:latin typeface="Calibri"/>
                <a:cs typeface="Calibri"/>
              </a:rPr>
              <a:t>chiều có thể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truy cập bằng cách sử dụng các chỉ số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biến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mảng  </a:t>
            </a:r>
            <a:r>
              <a:rPr dirty="0">
                <a:latin typeface="Calibri"/>
                <a:cs typeface="Calibri"/>
              </a:rPr>
              <a:t>chính </a:t>
            </a:r>
            <a:r>
              <a:rPr spc="2" dirty="0">
                <a:latin typeface="Calibri"/>
                <a:cs typeface="Calibri"/>
              </a:rPr>
              <a:t>cùng </a:t>
            </a:r>
            <a:r>
              <a:rPr dirty="0">
                <a:latin typeface="Calibri"/>
                <a:cs typeface="Calibri"/>
              </a:rPr>
              <a:t>với chỉ số phụ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mảng.</a:t>
            </a:r>
            <a:endParaRPr>
              <a:latin typeface="Calibri"/>
              <a:cs typeface="Calibri"/>
            </a:endParaRPr>
          </a:p>
          <a:p>
            <a:pPr marL="124523" indent="-118951">
              <a:spcBef>
                <a:spcPts val="447"/>
              </a:spcBef>
              <a:buFont typeface="Wingdings"/>
              <a:buChar char=""/>
              <a:tabLst>
                <a:tab pos="124801" algn="l"/>
              </a:tabLst>
            </a:pPr>
            <a:r>
              <a:rPr sz="900" b="1" spc="-13" dirty="0">
                <a:solidFill>
                  <a:srgbClr val="FFFFFF"/>
                </a:solidFill>
                <a:latin typeface="Calibri"/>
                <a:cs typeface="Calibri"/>
              </a:rPr>
              <a:t>Truy </a:t>
            </a: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cập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phần tử không sử dụng </a:t>
            </a: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vòng</a:t>
            </a:r>
            <a:r>
              <a:rPr sz="9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lặp</a:t>
            </a:r>
            <a:endParaRPr sz="900">
              <a:latin typeface="Calibri"/>
              <a:cs typeface="Calibri"/>
            </a:endParaRPr>
          </a:p>
          <a:p>
            <a:pPr>
              <a:spcBef>
                <a:spcPts val="2"/>
              </a:spcBef>
            </a:pPr>
            <a:endParaRPr sz="900">
              <a:latin typeface="Times New Roman"/>
              <a:cs typeface="Times New Roman"/>
            </a:endParaRPr>
          </a:p>
          <a:p>
            <a:pPr marL="136223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Code sau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2" dirty="0">
                <a:latin typeface="Calibri"/>
                <a:cs typeface="Calibri"/>
              </a:rPr>
              <a:t>một mảng </a:t>
            </a:r>
            <a:r>
              <a:rPr dirty="0">
                <a:latin typeface="Calibri"/>
                <a:cs typeface="Calibri"/>
              </a:rPr>
              <a:t>hai chiều có hiển thị các chi tiết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nhân</a:t>
            </a:r>
            <a:r>
              <a:rPr spc="-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viên.</a:t>
            </a:r>
            <a:endParaRPr>
              <a:latin typeface="Calibri"/>
              <a:cs typeface="Calibri"/>
            </a:endParaRPr>
          </a:p>
          <a:p>
            <a:pPr marL="35936">
              <a:lnSpc>
                <a:spcPts val="950"/>
              </a:lnSpc>
              <a:spcBef>
                <a:spcPts val="309"/>
              </a:spcBef>
            </a:pPr>
            <a:r>
              <a:rPr spc="2" dirty="0">
                <a:latin typeface="Courier New"/>
                <a:cs typeface="Courier New"/>
              </a:rPr>
              <a:t>&lt;script&gt;</a:t>
            </a:r>
            <a:endParaRPr>
              <a:latin typeface="Courier New"/>
              <a:cs typeface="Courier New"/>
            </a:endParaRPr>
          </a:p>
          <a:p>
            <a:pPr marL="161852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employees </a:t>
            </a:r>
            <a:r>
              <a:rPr spc="2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new</a:t>
            </a:r>
            <a:r>
              <a:rPr spc="11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Array(3);</a:t>
            </a:r>
            <a:endParaRPr>
              <a:latin typeface="Courier New"/>
              <a:cs typeface="Courier New"/>
            </a:endParaRPr>
          </a:p>
          <a:p>
            <a:pPr marL="161852" marR="64351">
              <a:lnSpc>
                <a:spcPct val="95600"/>
              </a:lnSpc>
              <a:spcBef>
                <a:spcPts val="22"/>
              </a:spcBef>
            </a:pPr>
            <a:r>
              <a:rPr dirty="0">
                <a:latin typeface="Courier New"/>
                <a:cs typeface="Courier New"/>
              </a:rPr>
              <a:t>employees[0] </a:t>
            </a:r>
            <a:r>
              <a:rPr spc="2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new Array(‘John’, </a:t>
            </a:r>
            <a:r>
              <a:rPr spc="2" dirty="0">
                <a:latin typeface="Courier New"/>
                <a:cs typeface="Courier New"/>
              </a:rPr>
              <a:t>‘25’, ‘New </a:t>
            </a:r>
            <a:r>
              <a:rPr dirty="0">
                <a:latin typeface="Courier New"/>
                <a:cs typeface="Courier New"/>
              </a:rPr>
              <a:t>Jersey’);  </a:t>
            </a:r>
            <a:r>
              <a:rPr spc="2" dirty="0">
                <a:latin typeface="Courier New"/>
                <a:cs typeface="Courier New"/>
              </a:rPr>
              <a:t>employees[1] = new Array(‘David’, </a:t>
            </a:r>
            <a:r>
              <a:rPr dirty="0">
                <a:latin typeface="Courier New"/>
                <a:cs typeface="Courier New"/>
              </a:rPr>
              <a:t>‘21’, </a:t>
            </a:r>
            <a:r>
              <a:rPr spc="2" dirty="0">
                <a:latin typeface="Courier New"/>
                <a:cs typeface="Courier New"/>
              </a:rPr>
              <a:t>‘California’);  </a:t>
            </a:r>
            <a:r>
              <a:rPr dirty="0">
                <a:latin typeface="Courier New"/>
                <a:cs typeface="Courier New"/>
              </a:rPr>
              <a:t>document.write(‘&lt;H3&gt; Employee Details </a:t>
            </a:r>
            <a:r>
              <a:rPr spc="2" dirty="0">
                <a:latin typeface="Courier New"/>
                <a:cs typeface="Courier New"/>
              </a:rPr>
              <a:t>&lt;/H3&gt;’);  </a:t>
            </a:r>
            <a:r>
              <a:rPr dirty="0">
                <a:latin typeface="Courier New"/>
                <a:cs typeface="Courier New"/>
              </a:rPr>
              <a:t>document.write(‘&lt;P&gt;&lt;B&gt;Name: </a:t>
            </a:r>
            <a:r>
              <a:rPr spc="2" dirty="0">
                <a:latin typeface="Courier New"/>
                <a:cs typeface="Courier New"/>
              </a:rPr>
              <a:t>&lt;/B&gt;’ + </a:t>
            </a:r>
            <a:r>
              <a:rPr dirty="0">
                <a:latin typeface="Courier New"/>
                <a:cs typeface="Courier New"/>
              </a:rPr>
              <a:t>employees[0][0] </a:t>
            </a:r>
            <a:r>
              <a:rPr spc="2" dirty="0">
                <a:latin typeface="Courier New"/>
                <a:cs typeface="Courier New"/>
              </a:rPr>
              <a:t>+  </a:t>
            </a:r>
            <a:r>
              <a:rPr dirty="0">
                <a:latin typeface="Courier New"/>
                <a:cs typeface="Courier New"/>
              </a:rPr>
              <a:t>‘&lt;/P&gt;’);</a:t>
            </a:r>
            <a:endParaRPr>
              <a:latin typeface="Courier New"/>
              <a:cs typeface="Courier New"/>
            </a:endParaRPr>
          </a:p>
          <a:p>
            <a:pPr marL="161852">
              <a:lnSpc>
                <a:spcPts val="906"/>
              </a:lnSpc>
            </a:pPr>
            <a:r>
              <a:rPr dirty="0">
                <a:latin typeface="Courier New"/>
                <a:cs typeface="Courier New"/>
              </a:rPr>
              <a:t>document.write(‘&lt;P&gt;&lt;B&gt;Location: &lt;/B&gt;’ </a:t>
            </a:r>
            <a:r>
              <a:rPr spc="2" dirty="0">
                <a:latin typeface="Courier New"/>
                <a:cs typeface="Courier New"/>
              </a:rPr>
              <a:t>+</a:t>
            </a:r>
            <a:r>
              <a:rPr spc="83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employees[0][2]</a:t>
            </a:r>
            <a:endParaRPr>
              <a:latin typeface="Courier New"/>
              <a:cs typeface="Courier New"/>
            </a:endParaRPr>
          </a:p>
          <a:p>
            <a:pPr marL="161852">
              <a:lnSpc>
                <a:spcPts val="932"/>
              </a:lnSpc>
            </a:pPr>
            <a:r>
              <a:rPr spc="2" dirty="0">
                <a:latin typeface="Courier New"/>
                <a:cs typeface="Courier New"/>
              </a:rPr>
              <a:t>+</a:t>
            </a:r>
            <a:r>
              <a:rPr spc="4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‘&lt;/P&gt;’);</a:t>
            </a:r>
            <a:endParaRPr>
              <a:latin typeface="Courier New"/>
              <a:cs typeface="Courier New"/>
            </a:endParaRPr>
          </a:p>
          <a:p>
            <a:pPr marL="161852">
              <a:lnSpc>
                <a:spcPts val="930"/>
              </a:lnSpc>
            </a:pPr>
            <a:r>
              <a:rPr dirty="0">
                <a:latin typeface="Courier New"/>
                <a:cs typeface="Courier New"/>
              </a:rPr>
              <a:t>document.write(‘&lt;P&gt;&lt;B&gt;Name: </a:t>
            </a:r>
            <a:r>
              <a:rPr spc="2" dirty="0">
                <a:latin typeface="Courier New"/>
                <a:cs typeface="Courier New"/>
              </a:rPr>
              <a:t>&lt;/B&gt;’ +</a:t>
            </a:r>
            <a:r>
              <a:rPr spc="33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employees[1][0]</a:t>
            </a:r>
            <a:endParaRPr>
              <a:latin typeface="Courier New"/>
              <a:cs typeface="Courier New"/>
            </a:endParaRPr>
          </a:p>
          <a:p>
            <a:pPr marL="161852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+</a:t>
            </a:r>
            <a:r>
              <a:rPr spc="4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‘&lt;/P&gt;’);</a:t>
            </a:r>
            <a:endParaRPr>
              <a:latin typeface="Courier New"/>
              <a:cs typeface="Courier New"/>
            </a:endParaRPr>
          </a:p>
          <a:p>
            <a:pPr marL="161852">
              <a:lnSpc>
                <a:spcPts val="932"/>
              </a:lnSpc>
            </a:pPr>
            <a:r>
              <a:rPr dirty="0">
                <a:latin typeface="Courier New"/>
                <a:cs typeface="Courier New"/>
              </a:rPr>
              <a:t>document.write(‘&lt;P&gt;&lt;B&gt;Location: &lt;/B&gt;’ </a:t>
            </a:r>
            <a:r>
              <a:rPr spc="2" dirty="0">
                <a:latin typeface="Courier New"/>
                <a:cs typeface="Courier New"/>
              </a:rPr>
              <a:t>+</a:t>
            </a:r>
            <a:r>
              <a:rPr spc="83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employees[1][2]</a:t>
            </a:r>
            <a:endParaRPr>
              <a:latin typeface="Courier New"/>
              <a:cs typeface="Courier New"/>
            </a:endParaRPr>
          </a:p>
          <a:p>
            <a:pPr marL="161852">
              <a:lnSpc>
                <a:spcPts val="952"/>
              </a:lnSpc>
            </a:pPr>
            <a:r>
              <a:rPr spc="2" dirty="0">
                <a:latin typeface="Courier New"/>
                <a:cs typeface="Courier New"/>
              </a:rPr>
              <a:t>+</a:t>
            </a:r>
            <a:r>
              <a:rPr spc="4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‘&lt;/P&gt;’);</a:t>
            </a:r>
            <a:endParaRPr>
              <a:latin typeface="Courier New"/>
              <a:cs typeface="Courier New"/>
            </a:endParaRPr>
          </a:p>
          <a:p>
            <a:pPr marL="35936">
              <a:spcBef>
                <a:spcPts val="195"/>
              </a:spcBef>
            </a:pPr>
            <a:r>
              <a:rPr dirty="0">
                <a:latin typeface="Courier New"/>
                <a:cs typeface="Courier New"/>
              </a:rPr>
              <a:t>&lt;/script&gt;</a:t>
            </a:r>
            <a:endParaRPr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71032"/>
            <a:ext cx="2010113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</a:pPr>
            <a:r>
              <a:rPr spc="-22" dirty="0"/>
              <a:t>Truy </a:t>
            </a:r>
            <a:r>
              <a:rPr spc="-4" dirty="0"/>
              <a:t>cập </a:t>
            </a:r>
            <a:r>
              <a:rPr dirty="0"/>
              <a:t>mảng </a:t>
            </a:r>
            <a:r>
              <a:rPr spc="-2" dirty="0"/>
              <a:t>hai </a:t>
            </a:r>
            <a:r>
              <a:rPr dirty="0"/>
              <a:t>chiều</a:t>
            </a:r>
            <a:r>
              <a:rPr spc="11" dirty="0"/>
              <a:t> </a:t>
            </a:r>
            <a:r>
              <a:rPr dirty="0"/>
              <a:t>2-3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5364" y="374425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364" y="374425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576" y="384288"/>
            <a:ext cx="3605715" cy="183642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913" y="388936"/>
            <a:ext cx="3538326" cy="2353905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124523" indent="-118951">
              <a:spcBef>
                <a:spcPts val="46"/>
              </a:spcBef>
              <a:buFont typeface="Wingdings"/>
              <a:buChar char=""/>
              <a:tabLst>
                <a:tab pos="124801" algn="l"/>
              </a:tabLst>
            </a:pPr>
            <a:r>
              <a:rPr sz="900" b="1" spc="-13" dirty="0">
                <a:solidFill>
                  <a:srgbClr val="FFFFFF"/>
                </a:solidFill>
                <a:latin typeface="Calibri"/>
                <a:cs typeface="Calibri"/>
              </a:rPr>
              <a:t>Truy </a:t>
            </a: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cập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sử dụng </a:t>
            </a: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vòng lặp</a:t>
            </a:r>
            <a:endParaRPr sz="900">
              <a:latin typeface="Calibri"/>
              <a:cs typeface="Calibri"/>
            </a:endParaRPr>
          </a:p>
          <a:p>
            <a:pPr>
              <a:spcBef>
                <a:spcPts val="18"/>
              </a:spcBef>
            </a:pPr>
            <a:endParaRPr>
              <a:latin typeface="Times New Roman"/>
              <a:cs typeface="Times New Roman"/>
            </a:endParaRPr>
          </a:p>
          <a:p>
            <a:pPr marL="69365">
              <a:lnSpc>
                <a:spcPts val="950"/>
              </a:lnSpc>
            </a:pPr>
            <a:r>
              <a:rPr spc="2" dirty="0">
                <a:latin typeface="Courier New"/>
                <a:cs typeface="Courier New"/>
              </a:rPr>
              <a:t>&lt;script&gt;</a:t>
            </a:r>
            <a:endParaRPr>
              <a:latin typeface="Courier New"/>
              <a:cs typeface="Courier New"/>
            </a:endParaRPr>
          </a:p>
          <a:p>
            <a:pPr marL="195280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var products = new</a:t>
            </a:r>
            <a:r>
              <a:rPr spc="-4"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Array(2);</a:t>
            </a:r>
            <a:endParaRPr>
              <a:latin typeface="Courier New"/>
              <a:cs typeface="Courier New"/>
            </a:endParaRPr>
          </a:p>
          <a:p>
            <a:pPr marL="195280" marR="316461">
              <a:lnSpc>
                <a:spcPct val="95400"/>
              </a:lnSpc>
              <a:spcBef>
                <a:spcPts val="24"/>
              </a:spcBef>
            </a:pPr>
            <a:r>
              <a:rPr dirty="0">
                <a:latin typeface="Courier New"/>
                <a:cs typeface="Courier New"/>
              </a:rPr>
              <a:t>products[0] </a:t>
            </a:r>
            <a:r>
              <a:rPr spc="2" dirty="0">
                <a:latin typeface="Courier New"/>
                <a:cs typeface="Courier New"/>
              </a:rPr>
              <a:t>= new </a:t>
            </a:r>
            <a:r>
              <a:rPr dirty="0">
                <a:latin typeface="Courier New"/>
                <a:cs typeface="Courier New"/>
              </a:rPr>
              <a:t>Array(‘Monitor’, ‘236.75’);  products[1] </a:t>
            </a:r>
            <a:r>
              <a:rPr spc="2" dirty="0">
                <a:latin typeface="Courier New"/>
                <a:cs typeface="Courier New"/>
              </a:rPr>
              <a:t>= new </a:t>
            </a:r>
            <a:r>
              <a:rPr dirty="0">
                <a:latin typeface="Courier New"/>
                <a:cs typeface="Courier New"/>
              </a:rPr>
              <a:t>Array(‘Keyboard’, ‘45.50’);  document.write(‘&lt;TABLE</a:t>
            </a:r>
            <a:r>
              <a:rPr spc="66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border=1&gt;&lt;TR&gt;&lt;TH&gt;Name&lt;/TH&gt;</a:t>
            </a:r>
            <a:endParaRPr>
              <a:latin typeface="Courier New"/>
              <a:cs typeface="Courier New"/>
            </a:endParaRPr>
          </a:p>
          <a:p>
            <a:pPr marL="258239">
              <a:lnSpc>
                <a:spcPts val="910"/>
              </a:lnSpc>
            </a:pPr>
            <a:r>
              <a:rPr dirty="0">
                <a:latin typeface="Courier New"/>
                <a:cs typeface="Courier New"/>
              </a:rPr>
              <a:t>&lt;TH&gt;Price&lt;/TH&gt;&lt;/TR&gt;’);</a:t>
            </a:r>
            <a:endParaRPr>
              <a:latin typeface="Courier New"/>
              <a:cs typeface="Courier New"/>
            </a:endParaRPr>
          </a:p>
          <a:p>
            <a:pPr marL="195280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for(var i=0; </a:t>
            </a:r>
            <a:r>
              <a:rPr dirty="0">
                <a:latin typeface="Courier New"/>
                <a:cs typeface="Courier New"/>
              </a:rPr>
              <a:t>i&lt;products.length;</a:t>
            </a:r>
            <a:r>
              <a:rPr spc="2" dirty="0">
                <a:latin typeface="Courier New"/>
                <a:cs typeface="Courier New"/>
              </a:rPr>
              <a:t> i++)</a:t>
            </a:r>
            <a:endParaRPr>
              <a:latin typeface="Courier New"/>
              <a:cs typeface="Courier New"/>
            </a:endParaRPr>
          </a:p>
          <a:p>
            <a:pPr marL="195280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320918">
              <a:lnSpc>
                <a:spcPts val="932"/>
              </a:lnSpc>
            </a:pPr>
            <a:r>
              <a:rPr dirty="0">
                <a:latin typeface="Courier New"/>
                <a:cs typeface="Courier New"/>
              </a:rPr>
              <a:t>document.write(‘&lt;TR&gt;’);</a:t>
            </a:r>
            <a:endParaRPr>
              <a:latin typeface="Courier New"/>
              <a:cs typeface="Courier New"/>
            </a:endParaRPr>
          </a:p>
          <a:p>
            <a:pPr marL="320918">
              <a:lnSpc>
                <a:spcPts val="930"/>
              </a:lnSpc>
            </a:pPr>
            <a:r>
              <a:rPr dirty="0">
                <a:latin typeface="Courier New"/>
                <a:cs typeface="Courier New"/>
              </a:rPr>
              <a:t>for(var j=0; j&lt;products[i].length;</a:t>
            </a:r>
            <a:r>
              <a:rPr spc="24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j++)</a:t>
            </a:r>
            <a:endParaRPr>
              <a:latin typeface="Courier New"/>
              <a:cs typeface="Courier New"/>
            </a:endParaRPr>
          </a:p>
          <a:p>
            <a:pPr marL="320918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445998">
              <a:lnSpc>
                <a:spcPts val="932"/>
              </a:lnSpc>
            </a:pPr>
            <a:r>
              <a:rPr dirty="0">
                <a:latin typeface="Courier New"/>
                <a:cs typeface="Courier New"/>
              </a:rPr>
              <a:t>document.write(‘&lt;TD&gt;’ </a:t>
            </a:r>
            <a:r>
              <a:rPr spc="2" dirty="0">
                <a:latin typeface="Courier New"/>
                <a:cs typeface="Courier New"/>
              </a:rPr>
              <a:t>+ products[i][j] +</a:t>
            </a:r>
            <a:r>
              <a:rPr spc="48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‘&lt;/TD&gt;’);</a:t>
            </a:r>
            <a:endParaRPr>
              <a:latin typeface="Courier New"/>
              <a:cs typeface="Courier New"/>
            </a:endParaRPr>
          </a:p>
          <a:p>
            <a:pPr marL="320918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}</a:t>
            </a:r>
            <a:endParaRPr>
              <a:latin typeface="Courier New"/>
              <a:cs typeface="Courier New"/>
            </a:endParaRPr>
          </a:p>
          <a:p>
            <a:pPr marL="320918">
              <a:lnSpc>
                <a:spcPts val="930"/>
              </a:lnSpc>
            </a:pPr>
            <a:r>
              <a:rPr dirty="0">
                <a:latin typeface="Courier New"/>
                <a:cs typeface="Courier New"/>
              </a:rPr>
              <a:t>document.write(‘&lt;/TR&gt;’);</a:t>
            </a:r>
            <a:endParaRPr>
              <a:latin typeface="Courier New"/>
              <a:cs typeface="Courier New"/>
            </a:endParaRPr>
          </a:p>
          <a:p>
            <a:pPr marL="195280">
              <a:lnSpc>
                <a:spcPts val="932"/>
              </a:lnSpc>
            </a:pPr>
            <a:r>
              <a:rPr spc="2" dirty="0">
                <a:latin typeface="Courier New"/>
                <a:cs typeface="Courier New"/>
              </a:rPr>
              <a:t>}</a:t>
            </a:r>
            <a:endParaRPr>
              <a:latin typeface="Courier New"/>
              <a:cs typeface="Courier New"/>
            </a:endParaRPr>
          </a:p>
          <a:p>
            <a:pPr marL="320918">
              <a:lnSpc>
                <a:spcPts val="952"/>
              </a:lnSpc>
            </a:pPr>
            <a:r>
              <a:rPr dirty="0">
                <a:latin typeface="Courier New"/>
                <a:cs typeface="Courier New"/>
              </a:rPr>
              <a:t>document.write(‘&lt;/TABLE&gt;’);</a:t>
            </a:r>
            <a:endParaRPr>
              <a:latin typeface="Courier New"/>
              <a:cs typeface="Courier New"/>
            </a:endParaRPr>
          </a:p>
          <a:p>
            <a:pPr marL="69365">
              <a:spcBef>
                <a:spcPts val="195"/>
              </a:spcBef>
            </a:pPr>
            <a:r>
              <a:rPr dirty="0">
                <a:latin typeface="Courier New"/>
                <a:cs typeface="Courier New"/>
              </a:rPr>
              <a:t>&lt;/script&gt;</a:t>
            </a:r>
            <a:endParaRPr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71032"/>
            <a:ext cx="2010113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</a:pPr>
            <a:r>
              <a:rPr spc="-22" dirty="0"/>
              <a:t>Truy </a:t>
            </a:r>
            <a:r>
              <a:rPr spc="-4" dirty="0"/>
              <a:t>cập </a:t>
            </a:r>
            <a:r>
              <a:rPr dirty="0"/>
              <a:t>mảng </a:t>
            </a:r>
            <a:r>
              <a:rPr spc="-2" dirty="0"/>
              <a:t>hai </a:t>
            </a:r>
            <a:r>
              <a:rPr dirty="0"/>
              <a:t>chiều</a:t>
            </a:r>
            <a:r>
              <a:rPr spc="7" dirty="0"/>
              <a:t> </a:t>
            </a:r>
            <a:r>
              <a:rPr dirty="0"/>
              <a:t>4-4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63373"/>
            <a:ext cx="459344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8109" y="748171"/>
            <a:ext cx="2964668" cy="1258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80475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4" dirty="0"/>
              <a:t>phương </a:t>
            </a:r>
            <a:r>
              <a:rPr spc="-2" dirty="0"/>
              <a:t>thức của mảng</a:t>
            </a:r>
            <a:r>
              <a:rPr spc="-7" dirty="0"/>
              <a:t> </a:t>
            </a:r>
            <a:r>
              <a:rPr dirty="0"/>
              <a:t>1-3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2357" y="408433"/>
            <a:ext cx="3663752" cy="251658"/>
          </a:xfrm>
          <a:custGeom>
            <a:avLst/>
            <a:gdLst/>
            <a:ahLst/>
            <a:cxnLst/>
            <a:rect l="l" t="t" r="r" b="b"/>
            <a:pathLst>
              <a:path w="8458200" h="563880">
                <a:moveTo>
                  <a:pt x="8364220" y="0"/>
                </a:moveTo>
                <a:lnTo>
                  <a:pt x="93980" y="0"/>
                </a:lnTo>
                <a:lnTo>
                  <a:pt x="57398" y="7379"/>
                </a:lnTo>
                <a:lnTo>
                  <a:pt x="27525" y="27511"/>
                </a:lnTo>
                <a:lnTo>
                  <a:pt x="7385" y="57382"/>
                </a:lnTo>
                <a:lnTo>
                  <a:pt x="0" y="93979"/>
                </a:lnTo>
                <a:lnTo>
                  <a:pt x="0" y="469900"/>
                </a:lnTo>
                <a:lnTo>
                  <a:pt x="7385" y="506497"/>
                </a:lnTo>
                <a:lnTo>
                  <a:pt x="27525" y="536368"/>
                </a:lnTo>
                <a:lnTo>
                  <a:pt x="57398" y="556500"/>
                </a:lnTo>
                <a:lnTo>
                  <a:pt x="93980" y="563879"/>
                </a:lnTo>
                <a:lnTo>
                  <a:pt x="8364220" y="563879"/>
                </a:lnTo>
                <a:lnTo>
                  <a:pt x="8400817" y="556500"/>
                </a:lnTo>
                <a:lnTo>
                  <a:pt x="8430688" y="536368"/>
                </a:lnTo>
                <a:lnTo>
                  <a:pt x="8450820" y="506497"/>
                </a:lnTo>
                <a:lnTo>
                  <a:pt x="8458200" y="469900"/>
                </a:lnTo>
                <a:lnTo>
                  <a:pt x="8458200" y="93979"/>
                </a:lnTo>
                <a:lnTo>
                  <a:pt x="8450820" y="57382"/>
                </a:lnTo>
                <a:lnTo>
                  <a:pt x="8430688" y="27511"/>
                </a:lnTo>
                <a:lnTo>
                  <a:pt x="8400817" y="7379"/>
                </a:lnTo>
                <a:lnTo>
                  <a:pt x="8364220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357" y="408433"/>
            <a:ext cx="3663752" cy="251658"/>
          </a:xfrm>
          <a:custGeom>
            <a:avLst/>
            <a:gdLst/>
            <a:ahLst/>
            <a:cxnLst/>
            <a:rect l="l" t="t" r="r" b="b"/>
            <a:pathLst>
              <a:path w="8458200" h="563880">
                <a:moveTo>
                  <a:pt x="0" y="93979"/>
                </a:moveTo>
                <a:lnTo>
                  <a:pt x="7385" y="57382"/>
                </a:lnTo>
                <a:lnTo>
                  <a:pt x="27525" y="27511"/>
                </a:lnTo>
                <a:lnTo>
                  <a:pt x="57398" y="7379"/>
                </a:lnTo>
                <a:lnTo>
                  <a:pt x="93980" y="0"/>
                </a:lnTo>
                <a:lnTo>
                  <a:pt x="8364220" y="0"/>
                </a:lnTo>
                <a:lnTo>
                  <a:pt x="8400817" y="7379"/>
                </a:lnTo>
                <a:lnTo>
                  <a:pt x="8430688" y="27511"/>
                </a:lnTo>
                <a:lnTo>
                  <a:pt x="8450820" y="57382"/>
                </a:lnTo>
                <a:lnTo>
                  <a:pt x="8458200" y="93979"/>
                </a:lnTo>
                <a:lnTo>
                  <a:pt x="8458200" y="469900"/>
                </a:lnTo>
                <a:lnTo>
                  <a:pt x="8450820" y="506497"/>
                </a:lnTo>
                <a:lnTo>
                  <a:pt x="8430688" y="536368"/>
                </a:lnTo>
                <a:lnTo>
                  <a:pt x="8400817" y="556500"/>
                </a:lnTo>
                <a:lnTo>
                  <a:pt x="8364220" y="563879"/>
                </a:lnTo>
                <a:lnTo>
                  <a:pt x="93980" y="563879"/>
                </a:lnTo>
                <a:lnTo>
                  <a:pt x="57398" y="556500"/>
                </a:lnTo>
                <a:lnTo>
                  <a:pt x="27525" y="536368"/>
                </a:lnTo>
                <a:lnTo>
                  <a:pt x="7385" y="506497"/>
                </a:lnTo>
                <a:lnTo>
                  <a:pt x="0" y="469900"/>
                </a:lnTo>
                <a:lnTo>
                  <a:pt x="0" y="9397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714503"/>
            <a:ext cx="3663752" cy="255909"/>
          </a:xfrm>
          <a:custGeom>
            <a:avLst/>
            <a:gdLst/>
            <a:ahLst/>
            <a:cxnLst/>
            <a:rect l="l" t="t" r="r" b="b"/>
            <a:pathLst>
              <a:path w="8458200" h="573405">
                <a:moveTo>
                  <a:pt x="8362696" y="0"/>
                </a:moveTo>
                <a:lnTo>
                  <a:pt x="95504" y="0"/>
                </a:lnTo>
                <a:lnTo>
                  <a:pt x="58330" y="7510"/>
                </a:lnTo>
                <a:lnTo>
                  <a:pt x="27973" y="27987"/>
                </a:lnTo>
                <a:lnTo>
                  <a:pt x="7505" y="58346"/>
                </a:lnTo>
                <a:lnTo>
                  <a:pt x="0" y="95503"/>
                </a:lnTo>
                <a:lnTo>
                  <a:pt x="0" y="477520"/>
                </a:lnTo>
                <a:lnTo>
                  <a:pt x="7505" y="514677"/>
                </a:lnTo>
                <a:lnTo>
                  <a:pt x="27973" y="545036"/>
                </a:lnTo>
                <a:lnTo>
                  <a:pt x="58330" y="565513"/>
                </a:lnTo>
                <a:lnTo>
                  <a:pt x="95504" y="573024"/>
                </a:lnTo>
                <a:lnTo>
                  <a:pt x="8362696" y="573024"/>
                </a:lnTo>
                <a:lnTo>
                  <a:pt x="8399853" y="565513"/>
                </a:lnTo>
                <a:lnTo>
                  <a:pt x="8430212" y="545036"/>
                </a:lnTo>
                <a:lnTo>
                  <a:pt x="8450689" y="514677"/>
                </a:lnTo>
                <a:lnTo>
                  <a:pt x="8458200" y="477520"/>
                </a:lnTo>
                <a:lnTo>
                  <a:pt x="8458200" y="95503"/>
                </a:lnTo>
                <a:lnTo>
                  <a:pt x="8450689" y="58346"/>
                </a:lnTo>
                <a:lnTo>
                  <a:pt x="8430212" y="27987"/>
                </a:lnTo>
                <a:lnTo>
                  <a:pt x="8399853" y="7510"/>
                </a:lnTo>
                <a:lnTo>
                  <a:pt x="8362696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714503"/>
            <a:ext cx="3663752" cy="255909"/>
          </a:xfrm>
          <a:custGeom>
            <a:avLst/>
            <a:gdLst/>
            <a:ahLst/>
            <a:cxnLst/>
            <a:rect l="l" t="t" r="r" b="b"/>
            <a:pathLst>
              <a:path w="8458200" h="573405">
                <a:moveTo>
                  <a:pt x="0" y="95503"/>
                </a:moveTo>
                <a:lnTo>
                  <a:pt x="7505" y="58346"/>
                </a:lnTo>
                <a:lnTo>
                  <a:pt x="27973" y="27987"/>
                </a:lnTo>
                <a:lnTo>
                  <a:pt x="58330" y="7510"/>
                </a:lnTo>
                <a:lnTo>
                  <a:pt x="95504" y="0"/>
                </a:lnTo>
                <a:lnTo>
                  <a:pt x="8362696" y="0"/>
                </a:lnTo>
                <a:lnTo>
                  <a:pt x="8399853" y="7510"/>
                </a:lnTo>
                <a:lnTo>
                  <a:pt x="8430212" y="27987"/>
                </a:lnTo>
                <a:lnTo>
                  <a:pt x="8450689" y="58346"/>
                </a:lnTo>
                <a:lnTo>
                  <a:pt x="8458200" y="95503"/>
                </a:lnTo>
                <a:lnTo>
                  <a:pt x="8458200" y="477520"/>
                </a:lnTo>
                <a:lnTo>
                  <a:pt x="8450689" y="514677"/>
                </a:lnTo>
                <a:lnTo>
                  <a:pt x="8430212" y="545036"/>
                </a:lnTo>
                <a:lnTo>
                  <a:pt x="8399853" y="565513"/>
                </a:lnTo>
                <a:lnTo>
                  <a:pt x="8362696" y="573024"/>
                </a:lnTo>
                <a:lnTo>
                  <a:pt x="95504" y="573024"/>
                </a:lnTo>
                <a:lnTo>
                  <a:pt x="58330" y="565513"/>
                </a:lnTo>
                <a:lnTo>
                  <a:pt x="27973" y="545036"/>
                </a:lnTo>
                <a:lnTo>
                  <a:pt x="7505" y="514677"/>
                </a:lnTo>
                <a:lnTo>
                  <a:pt x="0" y="477520"/>
                </a:lnTo>
                <a:lnTo>
                  <a:pt x="0" y="9550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1020573"/>
            <a:ext cx="3663752" cy="245706"/>
          </a:xfrm>
          <a:custGeom>
            <a:avLst/>
            <a:gdLst/>
            <a:ahLst/>
            <a:cxnLst/>
            <a:rect l="l" t="t" r="r" b="b"/>
            <a:pathLst>
              <a:path w="8458200" h="550544">
                <a:moveTo>
                  <a:pt x="8366506" y="0"/>
                </a:moveTo>
                <a:lnTo>
                  <a:pt x="91694" y="0"/>
                </a:lnTo>
                <a:lnTo>
                  <a:pt x="56005" y="7201"/>
                </a:lnTo>
                <a:lnTo>
                  <a:pt x="26858" y="26844"/>
                </a:lnTo>
                <a:lnTo>
                  <a:pt x="7206" y="55989"/>
                </a:lnTo>
                <a:lnTo>
                  <a:pt x="0" y="91693"/>
                </a:lnTo>
                <a:lnTo>
                  <a:pt x="0" y="458470"/>
                </a:lnTo>
                <a:lnTo>
                  <a:pt x="7206" y="494174"/>
                </a:lnTo>
                <a:lnTo>
                  <a:pt x="26858" y="523319"/>
                </a:lnTo>
                <a:lnTo>
                  <a:pt x="56005" y="542962"/>
                </a:lnTo>
                <a:lnTo>
                  <a:pt x="91694" y="550163"/>
                </a:lnTo>
                <a:lnTo>
                  <a:pt x="8366506" y="550163"/>
                </a:lnTo>
                <a:lnTo>
                  <a:pt x="8402210" y="542962"/>
                </a:lnTo>
                <a:lnTo>
                  <a:pt x="8431355" y="523319"/>
                </a:lnTo>
                <a:lnTo>
                  <a:pt x="8450998" y="494174"/>
                </a:lnTo>
                <a:lnTo>
                  <a:pt x="8458200" y="458470"/>
                </a:lnTo>
                <a:lnTo>
                  <a:pt x="8458200" y="91693"/>
                </a:lnTo>
                <a:lnTo>
                  <a:pt x="8450998" y="55989"/>
                </a:lnTo>
                <a:lnTo>
                  <a:pt x="8431355" y="26844"/>
                </a:lnTo>
                <a:lnTo>
                  <a:pt x="8402210" y="7201"/>
                </a:lnTo>
                <a:lnTo>
                  <a:pt x="8366506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020573"/>
            <a:ext cx="3663752" cy="245706"/>
          </a:xfrm>
          <a:custGeom>
            <a:avLst/>
            <a:gdLst/>
            <a:ahLst/>
            <a:cxnLst/>
            <a:rect l="l" t="t" r="r" b="b"/>
            <a:pathLst>
              <a:path w="8458200" h="550544">
                <a:moveTo>
                  <a:pt x="0" y="91693"/>
                </a:moveTo>
                <a:lnTo>
                  <a:pt x="7206" y="55989"/>
                </a:lnTo>
                <a:lnTo>
                  <a:pt x="26858" y="26844"/>
                </a:lnTo>
                <a:lnTo>
                  <a:pt x="56005" y="7201"/>
                </a:lnTo>
                <a:lnTo>
                  <a:pt x="91694" y="0"/>
                </a:lnTo>
                <a:lnTo>
                  <a:pt x="8366506" y="0"/>
                </a:lnTo>
                <a:lnTo>
                  <a:pt x="8402210" y="7201"/>
                </a:lnTo>
                <a:lnTo>
                  <a:pt x="8431355" y="26844"/>
                </a:lnTo>
                <a:lnTo>
                  <a:pt x="8450998" y="55989"/>
                </a:lnTo>
                <a:lnTo>
                  <a:pt x="8458200" y="91693"/>
                </a:lnTo>
                <a:lnTo>
                  <a:pt x="8458200" y="458470"/>
                </a:lnTo>
                <a:lnTo>
                  <a:pt x="8450998" y="494174"/>
                </a:lnTo>
                <a:lnTo>
                  <a:pt x="8431355" y="523319"/>
                </a:lnTo>
                <a:lnTo>
                  <a:pt x="8402210" y="542962"/>
                </a:lnTo>
                <a:lnTo>
                  <a:pt x="8366506" y="550163"/>
                </a:lnTo>
                <a:lnTo>
                  <a:pt x="91694" y="550163"/>
                </a:lnTo>
                <a:lnTo>
                  <a:pt x="56005" y="542962"/>
                </a:lnTo>
                <a:lnTo>
                  <a:pt x="26858" y="523319"/>
                </a:lnTo>
                <a:lnTo>
                  <a:pt x="7206" y="494174"/>
                </a:lnTo>
                <a:lnTo>
                  <a:pt x="0" y="458470"/>
                </a:lnTo>
                <a:lnTo>
                  <a:pt x="0" y="9169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441769"/>
              </p:ext>
            </p:extLst>
          </p:nvPr>
        </p:nvGraphicFramePr>
        <p:xfrm>
          <a:off x="326767" y="1470881"/>
          <a:ext cx="3201657" cy="1354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8334"/>
                <a:gridCol w="2303323"/>
              </a:tblGrid>
              <a:tr h="209871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Tên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phương thức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</a:tr>
              <a:tr h="20959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concat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5113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Kết hợp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hoặc nhiều biến</a:t>
                      </a:r>
                      <a:r>
                        <a:rPr sz="6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mảng.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</a:tr>
              <a:tr h="25332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join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5113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Nối tất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cả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phẩn tử của mảng thành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</a:t>
                      </a:r>
                      <a:r>
                        <a:rPr sz="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chuỗi.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834" marB="0">
                    <a:solidFill>
                      <a:srgbClr val="F1DCDB"/>
                    </a:solidFill>
                  </a:tcPr>
                </a:tc>
              </a:tr>
              <a:tr h="2098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pop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809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511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Lấy phần tử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cuối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cùng của</a:t>
                      </a:r>
                      <a:r>
                        <a:rPr sz="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mảng.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</a:tr>
              <a:tr h="20987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push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8097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5113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Nối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thêm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hoặc nhiều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phần tử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vào cuối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</a:t>
                      </a:r>
                      <a:r>
                        <a:rPr sz="6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mảng.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</a:tr>
              <a:tr h="2623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sort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11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Sắp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xếp các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phần tử mảng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trong 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thứ tự chữ</a:t>
                      </a:r>
                      <a:r>
                        <a:rPr sz="6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cái.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75101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167849" y="404352"/>
            <a:ext cx="3628259" cy="105206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850">
              <a:lnSpc>
                <a:spcPts val="884"/>
              </a:lnSpc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Một mảng là một </a:t>
            </a:r>
            <a:r>
              <a:rPr dirty="0">
                <a:latin typeface="Arial"/>
                <a:cs typeface="Arial"/>
              </a:rPr>
              <a:t>tập </a:t>
            </a:r>
            <a:r>
              <a:rPr spc="-2" dirty="0">
                <a:latin typeface="Arial"/>
                <a:cs typeface="Arial"/>
              </a:rPr>
              <a:t>hợp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giá </a:t>
            </a:r>
            <a:r>
              <a:rPr dirty="0">
                <a:latin typeface="Arial"/>
                <a:cs typeface="Arial"/>
              </a:rPr>
              <a:t>trị </a:t>
            </a:r>
            <a:r>
              <a:rPr spc="-2" dirty="0">
                <a:latin typeface="Arial"/>
                <a:cs typeface="Arial"/>
              </a:rPr>
              <a:t>nhóm lại </a:t>
            </a:r>
            <a:r>
              <a:rPr dirty="0">
                <a:latin typeface="Arial"/>
                <a:cs typeface="Arial"/>
              </a:rPr>
              <a:t>với </a:t>
            </a:r>
            <a:r>
              <a:rPr spc="-2" dirty="0">
                <a:latin typeface="Arial"/>
                <a:cs typeface="Arial"/>
              </a:rPr>
              <a:t>nhau </a:t>
            </a:r>
            <a:r>
              <a:rPr dirty="0">
                <a:latin typeface="Arial"/>
                <a:cs typeface="Arial"/>
              </a:rPr>
              <a:t>và </a:t>
            </a:r>
            <a:r>
              <a:rPr spc="-4" dirty="0">
                <a:latin typeface="Arial"/>
                <a:cs typeface="Arial"/>
              </a:rPr>
              <a:t>xác </a:t>
            </a:r>
            <a:r>
              <a:rPr spc="-2" dirty="0">
                <a:latin typeface="Arial"/>
                <a:cs typeface="Arial"/>
              </a:rPr>
              <a:t>định bởi một</a:t>
            </a:r>
            <a:r>
              <a:rPr spc="22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tên</a:t>
            </a:r>
            <a:endParaRPr dirty="0">
              <a:latin typeface="Arial"/>
              <a:cs typeface="Arial"/>
            </a:endParaRPr>
          </a:p>
          <a:p>
            <a:pPr marL="5850">
              <a:lnSpc>
                <a:spcPts val="884"/>
              </a:lnSpc>
            </a:pPr>
            <a:r>
              <a:rPr spc="-4" dirty="0">
                <a:latin typeface="Arial"/>
                <a:cs typeface="Arial"/>
              </a:rPr>
              <a:t>duy </a:t>
            </a:r>
            <a:r>
              <a:rPr spc="-2" dirty="0">
                <a:latin typeface="Arial"/>
                <a:cs typeface="Arial"/>
              </a:rPr>
              <a:t>nhất. </a:t>
            </a:r>
            <a:r>
              <a:rPr spc="-9" dirty="0">
                <a:latin typeface="Arial"/>
                <a:cs typeface="Arial"/>
              </a:rPr>
              <a:t>Trong </a:t>
            </a:r>
            <a:r>
              <a:rPr spc="-2" dirty="0">
                <a:latin typeface="Arial"/>
                <a:cs typeface="Arial"/>
              </a:rPr>
              <a:t>JavaScript, các </a:t>
            </a:r>
            <a:r>
              <a:rPr spc="-4" dirty="0">
                <a:latin typeface="Arial"/>
                <a:cs typeface="Arial"/>
              </a:rPr>
              <a:t>đối </a:t>
            </a:r>
            <a:r>
              <a:rPr spc="-2" dirty="0">
                <a:latin typeface="Arial"/>
                <a:cs typeface="Arial"/>
              </a:rPr>
              <a:t>tượng Array cho </a:t>
            </a:r>
            <a:r>
              <a:rPr spc="-4" dirty="0">
                <a:latin typeface="Arial"/>
                <a:cs typeface="Arial"/>
              </a:rPr>
              <a:t>phép bạn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2" dirty="0">
                <a:latin typeface="Arial"/>
                <a:cs typeface="Arial"/>
              </a:rPr>
              <a:t>ra các</a:t>
            </a:r>
            <a:r>
              <a:rPr spc="33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mảng.</a:t>
            </a:r>
            <a:endParaRPr dirty="0">
              <a:latin typeface="Arial"/>
              <a:cs typeface="Arial"/>
            </a:endParaRPr>
          </a:p>
          <a:p>
            <a:pPr marL="5850" marR="94437">
              <a:lnSpc>
                <a:spcPts val="820"/>
              </a:lnSpc>
              <a:spcBef>
                <a:spcPts val="750"/>
              </a:spcBef>
            </a:pPr>
            <a:r>
              <a:rPr spc="-2" dirty="0">
                <a:latin typeface="Arial"/>
                <a:cs typeface="Arial"/>
              </a:rPr>
              <a:t>Nó cung </a:t>
            </a:r>
            <a:r>
              <a:rPr dirty="0">
                <a:latin typeface="Arial"/>
                <a:cs typeface="Arial"/>
              </a:rPr>
              <a:t>cấp </a:t>
            </a:r>
            <a:r>
              <a:rPr spc="-2" dirty="0">
                <a:latin typeface="Arial"/>
                <a:cs typeface="Arial"/>
              </a:rPr>
              <a:t>thuộc tính length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phép bạn để </a:t>
            </a:r>
            <a:r>
              <a:rPr spc="-4" dirty="0">
                <a:latin typeface="Arial"/>
                <a:cs typeface="Arial"/>
              </a:rPr>
              <a:t>xác </a:t>
            </a:r>
            <a:r>
              <a:rPr spc="-2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số </a:t>
            </a:r>
            <a:r>
              <a:rPr spc="-4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trong một  </a:t>
            </a:r>
            <a:r>
              <a:rPr spc="-4" dirty="0">
                <a:latin typeface="Arial"/>
                <a:cs typeface="Arial"/>
              </a:rPr>
              <a:t>mảng.</a:t>
            </a:r>
            <a:endParaRPr dirty="0">
              <a:latin typeface="Arial"/>
              <a:cs typeface="Arial"/>
            </a:endParaRPr>
          </a:p>
          <a:p>
            <a:pPr marL="5571" marR="2229">
              <a:lnSpc>
                <a:spcPts val="820"/>
              </a:lnSpc>
              <a:spcBef>
                <a:spcPts val="687"/>
              </a:spcBef>
            </a:pPr>
            <a:r>
              <a:rPr spc="-2" dirty="0">
                <a:latin typeface="Arial"/>
                <a:cs typeface="Arial"/>
              </a:rPr>
              <a:t>Các </a:t>
            </a:r>
            <a:r>
              <a:rPr spc="-4" dirty="0">
                <a:latin typeface="Arial"/>
                <a:cs typeface="Arial"/>
              </a:rPr>
              <a:t>phương </a:t>
            </a:r>
            <a:r>
              <a:rPr spc="-2" dirty="0">
                <a:latin typeface="Arial"/>
                <a:cs typeface="Arial"/>
              </a:rPr>
              <a:t>thức khác nhau </a:t>
            </a:r>
            <a:r>
              <a:rPr dirty="0">
                <a:latin typeface="Arial"/>
                <a:cs typeface="Arial"/>
              </a:rPr>
              <a:t>của các </a:t>
            </a:r>
            <a:r>
              <a:rPr spc="-2" dirty="0">
                <a:latin typeface="Arial"/>
                <a:cs typeface="Arial"/>
              </a:rPr>
              <a:t>đối tượng </a:t>
            </a:r>
            <a:r>
              <a:rPr dirty="0">
                <a:latin typeface="Arial"/>
                <a:cs typeface="Arial"/>
              </a:rPr>
              <a:t>Array cho </a:t>
            </a:r>
            <a:r>
              <a:rPr spc="-2" dirty="0">
                <a:latin typeface="Arial"/>
                <a:cs typeface="Arial"/>
              </a:rPr>
              <a:t>phép </a:t>
            </a:r>
            <a:r>
              <a:rPr dirty="0">
                <a:latin typeface="Arial"/>
                <a:cs typeface="Arial"/>
              </a:rPr>
              <a:t>truy cập và </a:t>
            </a:r>
            <a:r>
              <a:rPr spc="-2" dirty="0">
                <a:latin typeface="Arial"/>
                <a:cs typeface="Arial"/>
              </a:rPr>
              <a:t>thao  </a:t>
            </a:r>
            <a:r>
              <a:rPr dirty="0">
                <a:latin typeface="Arial"/>
                <a:cs typeface="Arial"/>
              </a:rPr>
              <a:t>tác các </a:t>
            </a:r>
            <a:r>
              <a:rPr spc="-2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4" dirty="0">
                <a:latin typeface="Arial"/>
                <a:cs typeface="Arial"/>
              </a:rPr>
              <a:t>mảng.</a:t>
            </a:r>
            <a:endParaRPr dirty="0">
              <a:latin typeface="Arial"/>
              <a:cs typeface="Arial"/>
            </a:endParaRPr>
          </a:p>
          <a:p>
            <a:pPr marL="170766" indent="-120344">
              <a:spcBef>
                <a:spcPts val="70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71045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phương </a:t>
            </a:r>
            <a:r>
              <a:rPr spc="2" dirty="0">
                <a:latin typeface="Calibri"/>
                <a:cs typeface="Calibri"/>
              </a:rPr>
              <a:t>thức của</a:t>
            </a:r>
            <a:r>
              <a:rPr spc="24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mảng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80475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4" dirty="0"/>
              <a:t>phương </a:t>
            </a:r>
            <a:r>
              <a:rPr spc="-2" dirty="0"/>
              <a:t>thức của mảng</a:t>
            </a:r>
            <a:r>
              <a:rPr spc="-7" dirty="0"/>
              <a:t> </a:t>
            </a:r>
            <a:r>
              <a:rPr dirty="0"/>
              <a:t>2-3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84344"/>
            <a:ext cx="3590862" cy="2273420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59058">
              <a:spcBef>
                <a:spcPts val="902"/>
              </a:spcBef>
            </a:pPr>
            <a:r>
              <a:rPr spc="2" dirty="0">
                <a:latin typeface="Courier New"/>
                <a:cs typeface="Courier New"/>
              </a:rPr>
              <a:t>&lt;script&gt;</a:t>
            </a:r>
            <a:endParaRPr>
              <a:latin typeface="Courier New"/>
              <a:cs typeface="Courier New"/>
            </a:endParaRPr>
          </a:p>
          <a:p>
            <a:pPr marL="184695" marR="2229">
              <a:lnSpc>
                <a:spcPct val="121100"/>
              </a:lnSpc>
            </a:pPr>
            <a:r>
              <a:rPr spc="2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flowers </a:t>
            </a:r>
            <a:r>
              <a:rPr spc="2" dirty="0">
                <a:latin typeface="Courier New"/>
                <a:cs typeface="Courier New"/>
              </a:rPr>
              <a:t>= new </a:t>
            </a:r>
            <a:r>
              <a:rPr dirty="0">
                <a:latin typeface="Courier New"/>
                <a:cs typeface="Courier New"/>
              </a:rPr>
              <a:t>Array(‘Rose’, ‘Sunflower’, ‘Daisy’);  document.write(‘Number </a:t>
            </a:r>
            <a:r>
              <a:rPr spc="2" dirty="0">
                <a:latin typeface="Courier New"/>
                <a:cs typeface="Courier New"/>
              </a:rPr>
              <a:t>of </a:t>
            </a:r>
            <a:r>
              <a:rPr dirty="0">
                <a:latin typeface="Courier New"/>
                <a:cs typeface="Courier New"/>
              </a:rPr>
              <a:t>flowers: </a:t>
            </a:r>
            <a:r>
              <a:rPr spc="2" dirty="0">
                <a:latin typeface="Courier New"/>
                <a:cs typeface="Courier New"/>
              </a:rPr>
              <a:t>‘ + </a:t>
            </a:r>
            <a:r>
              <a:rPr dirty="0">
                <a:latin typeface="Courier New"/>
                <a:cs typeface="Courier New"/>
              </a:rPr>
              <a:t>flowers.length </a:t>
            </a:r>
            <a:r>
              <a:rPr spc="2" dirty="0">
                <a:latin typeface="Courier New"/>
                <a:cs typeface="Courier New"/>
              </a:rPr>
              <a:t>+  </a:t>
            </a:r>
            <a:r>
              <a:rPr dirty="0">
                <a:latin typeface="Courier New"/>
                <a:cs typeface="Courier New"/>
              </a:rPr>
              <a:t>‘&lt;br/&gt;’);</a:t>
            </a:r>
            <a:endParaRPr>
              <a:latin typeface="Courier New"/>
              <a:cs typeface="Courier New"/>
            </a:endParaRPr>
          </a:p>
          <a:p>
            <a:pPr marL="184695" marR="378861">
              <a:lnSpc>
                <a:spcPct val="121100"/>
              </a:lnSpc>
            </a:pPr>
            <a:r>
              <a:rPr dirty="0">
                <a:latin typeface="Courier New"/>
                <a:cs typeface="Courier New"/>
              </a:rPr>
              <a:t>document.write(‘Flowers: </a:t>
            </a:r>
            <a:r>
              <a:rPr spc="2" dirty="0">
                <a:latin typeface="Courier New"/>
                <a:cs typeface="Courier New"/>
              </a:rPr>
              <a:t>‘ + </a:t>
            </a:r>
            <a:r>
              <a:rPr dirty="0">
                <a:latin typeface="Courier New"/>
                <a:cs typeface="Courier New"/>
              </a:rPr>
              <a:t>flowers.join(‘, </a:t>
            </a:r>
            <a:r>
              <a:rPr spc="2" dirty="0">
                <a:latin typeface="Courier New"/>
                <a:cs typeface="Courier New"/>
              </a:rPr>
              <a:t>‘) +  </a:t>
            </a:r>
            <a:r>
              <a:rPr dirty="0">
                <a:latin typeface="Courier New"/>
                <a:cs typeface="Courier New"/>
              </a:rPr>
              <a:t>‘&lt;br/&gt;’);</a:t>
            </a:r>
            <a:endParaRPr>
              <a:latin typeface="Courier New"/>
              <a:cs typeface="Courier New"/>
            </a:endParaRPr>
          </a:p>
          <a:p>
            <a:pPr marL="184695" marR="317575">
              <a:lnSpc>
                <a:spcPct val="121100"/>
              </a:lnSpc>
            </a:pPr>
            <a:r>
              <a:rPr dirty="0">
                <a:latin typeface="Courier New"/>
                <a:cs typeface="Courier New"/>
              </a:rPr>
              <a:t>document.write(‘Orchid </a:t>
            </a:r>
            <a:r>
              <a:rPr spc="2" dirty="0">
                <a:latin typeface="Courier New"/>
                <a:cs typeface="Courier New"/>
              </a:rPr>
              <a:t>and </a:t>
            </a:r>
            <a:r>
              <a:rPr dirty="0">
                <a:latin typeface="Courier New"/>
                <a:cs typeface="Courier New"/>
              </a:rPr>
              <a:t>Lily are Added: </a:t>
            </a:r>
            <a:r>
              <a:rPr spc="2" dirty="0">
                <a:latin typeface="Courier New"/>
                <a:cs typeface="Courier New"/>
              </a:rPr>
              <a:t>‘ +  flowers.push(“Orchid”, </a:t>
            </a:r>
            <a:r>
              <a:rPr dirty="0">
                <a:latin typeface="Courier New"/>
                <a:cs typeface="Courier New"/>
              </a:rPr>
              <a:t>“Lily”) </a:t>
            </a:r>
            <a:r>
              <a:rPr spc="2" dirty="0">
                <a:latin typeface="Courier New"/>
                <a:cs typeface="Courier New"/>
              </a:rPr>
              <a:t>+ ‘&lt;br/&gt;’);  </a:t>
            </a:r>
            <a:r>
              <a:rPr dirty="0">
                <a:latin typeface="Courier New"/>
                <a:cs typeface="Courier New"/>
              </a:rPr>
              <a:t>document.write(‘Flowers </a:t>
            </a:r>
            <a:r>
              <a:rPr spc="2" dirty="0">
                <a:latin typeface="Courier New"/>
                <a:cs typeface="Courier New"/>
              </a:rPr>
              <a:t>(In </a:t>
            </a:r>
            <a:r>
              <a:rPr dirty="0">
                <a:latin typeface="Courier New"/>
                <a:cs typeface="Courier New"/>
              </a:rPr>
              <a:t>Ascending Order): </a:t>
            </a:r>
            <a:r>
              <a:rPr spc="2" dirty="0">
                <a:latin typeface="Courier New"/>
                <a:cs typeface="Courier New"/>
              </a:rPr>
              <a:t>‘ +  </a:t>
            </a:r>
            <a:r>
              <a:rPr dirty="0">
                <a:latin typeface="Courier New"/>
                <a:cs typeface="Courier New"/>
              </a:rPr>
              <a:t>flowers.sort() </a:t>
            </a:r>
            <a:r>
              <a:rPr spc="2" dirty="0">
                <a:latin typeface="Courier New"/>
                <a:cs typeface="Courier New"/>
              </a:rPr>
              <a:t>+ ‘&lt;br/&gt;’);  </a:t>
            </a:r>
            <a:r>
              <a:rPr dirty="0">
                <a:latin typeface="Courier New"/>
                <a:cs typeface="Courier New"/>
              </a:rPr>
              <a:t>document.write(‘Flowers Removed: </a:t>
            </a:r>
            <a:r>
              <a:rPr spc="2" dirty="0">
                <a:latin typeface="Courier New"/>
                <a:cs typeface="Courier New"/>
              </a:rPr>
              <a:t>‘ +</a:t>
            </a:r>
            <a:r>
              <a:rPr spc="72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flowers.pop()</a:t>
            </a:r>
            <a:endParaRPr>
              <a:latin typeface="Courier New"/>
              <a:cs typeface="Courier New"/>
            </a:endParaRPr>
          </a:p>
          <a:p>
            <a:pPr marL="184695">
              <a:spcBef>
                <a:spcPts val="204"/>
              </a:spcBef>
            </a:pPr>
            <a:r>
              <a:rPr spc="2" dirty="0">
                <a:latin typeface="Courier New"/>
                <a:cs typeface="Courier New"/>
              </a:rPr>
              <a:t>+’&lt;br/&gt;’);</a:t>
            </a:r>
            <a:endParaRPr>
              <a:latin typeface="Courier New"/>
              <a:cs typeface="Courier New"/>
            </a:endParaRPr>
          </a:p>
          <a:p>
            <a:pPr marL="59058">
              <a:spcBef>
                <a:spcPts val="700"/>
              </a:spcBef>
            </a:pPr>
            <a:r>
              <a:rPr dirty="0">
                <a:latin typeface="Courier New"/>
                <a:cs typeface="Courier New"/>
              </a:rPr>
              <a:t>&lt;/script&gt;</a:t>
            </a:r>
            <a:endParaRPr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80475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4" dirty="0"/>
              <a:t>phương </a:t>
            </a:r>
            <a:r>
              <a:rPr spc="-2" dirty="0"/>
              <a:t>thức của mảng</a:t>
            </a:r>
            <a:r>
              <a:rPr spc="-7" dirty="0"/>
              <a:t> </a:t>
            </a:r>
            <a:r>
              <a:rPr dirty="0"/>
              <a:t>3-3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46369"/>
            <a:ext cx="447792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3075" y="578132"/>
            <a:ext cx="3145545" cy="1020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168334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2" dirty="0"/>
              <a:t>Vòng </a:t>
            </a:r>
            <a:r>
              <a:rPr spc="-2" dirty="0"/>
              <a:t>lặp </a:t>
            </a:r>
            <a:r>
              <a:rPr spc="-33" dirty="0"/>
              <a:t>for..in</a:t>
            </a:r>
            <a:r>
              <a:rPr dirty="0"/>
              <a:t> </a:t>
            </a:r>
            <a:r>
              <a:rPr spc="-2" dirty="0"/>
              <a:t>1-3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37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2357" y="408433"/>
            <a:ext cx="3663752" cy="319106"/>
          </a:xfrm>
          <a:custGeom>
            <a:avLst/>
            <a:gdLst/>
            <a:ahLst/>
            <a:cxnLst/>
            <a:rect l="l" t="t" r="r" b="b"/>
            <a:pathLst>
              <a:path w="8458200" h="715010">
                <a:moveTo>
                  <a:pt x="8339074" y="0"/>
                </a:moveTo>
                <a:lnTo>
                  <a:pt x="119125" y="0"/>
                </a:lnTo>
                <a:lnTo>
                  <a:pt x="72759" y="9362"/>
                </a:lnTo>
                <a:lnTo>
                  <a:pt x="34893" y="34893"/>
                </a:lnTo>
                <a:lnTo>
                  <a:pt x="9362" y="72759"/>
                </a:lnTo>
                <a:lnTo>
                  <a:pt x="0" y="119125"/>
                </a:lnTo>
                <a:lnTo>
                  <a:pt x="0" y="595629"/>
                </a:lnTo>
                <a:lnTo>
                  <a:pt x="9362" y="641996"/>
                </a:lnTo>
                <a:lnTo>
                  <a:pt x="34893" y="679862"/>
                </a:lnTo>
                <a:lnTo>
                  <a:pt x="72759" y="705393"/>
                </a:lnTo>
                <a:lnTo>
                  <a:pt x="119125" y="714755"/>
                </a:lnTo>
                <a:lnTo>
                  <a:pt x="8339074" y="714755"/>
                </a:lnTo>
                <a:lnTo>
                  <a:pt x="8385440" y="705393"/>
                </a:lnTo>
                <a:lnTo>
                  <a:pt x="8423306" y="679862"/>
                </a:lnTo>
                <a:lnTo>
                  <a:pt x="8448837" y="641996"/>
                </a:lnTo>
                <a:lnTo>
                  <a:pt x="8458200" y="595629"/>
                </a:lnTo>
                <a:lnTo>
                  <a:pt x="8458200" y="119125"/>
                </a:lnTo>
                <a:lnTo>
                  <a:pt x="8448837" y="72759"/>
                </a:lnTo>
                <a:lnTo>
                  <a:pt x="8423306" y="34893"/>
                </a:lnTo>
                <a:lnTo>
                  <a:pt x="8385440" y="9362"/>
                </a:lnTo>
                <a:lnTo>
                  <a:pt x="8339074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357" y="408433"/>
            <a:ext cx="3663752" cy="319106"/>
          </a:xfrm>
          <a:custGeom>
            <a:avLst/>
            <a:gdLst/>
            <a:ahLst/>
            <a:cxnLst/>
            <a:rect l="l" t="t" r="r" b="b"/>
            <a:pathLst>
              <a:path w="8458200" h="715010">
                <a:moveTo>
                  <a:pt x="0" y="119125"/>
                </a:moveTo>
                <a:lnTo>
                  <a:pt x="9362" y="72759"/>
                </a:lnTo>
                <a:lnTo>
                  <a:pt x="34893" y="34893"/>
                </a:lnTo>
                <a:lnTo>
                  <a:pt x="72759" y="9362"/>
                </a:lnTo>
                <a:lnTo>
                  <a:pt x="119125" y="0"/>
                </a:lnTo>
                <a:lnTo>
                  <a:pt x="8339074" y="0"/>
                </a:lnTo>
                <a:lnTo>
                  <a:pt x="8385440" y="9362"/>
                </a:lnTo>
                <a:lnTo>
                  <a:pt x="8423306" y="34893"/>
                </a:lnTo>
                <a:lnTo>
                  <a:pt x="8448837" y="72759"/>
                </a:lnTo>
                <a:lnTo>
                  <a:pt x="8458200" y="119125"/>
                </a:lnTo>
                <a:lnTo>
                  <a:pt x="8458200" y="595629"/>
                </a:lnTo>
                <a:lnTo>
                  <a:pt x="8448837" y="641996"/>
                </a:lnTo>
                <a:lnTo>
                  <a:pt x="8423306" y="679862"/>
                </a:lnTo>
                <a:lnTo>
                  <a:pt x="8385440" y="705393"/>
                </a:lnTo>
                <a:lnTo>
                  <a:pt x="8339074" y="714755"/>
                </a:lnTo>
                <a:lnTo>
                  <a:pt x="119125" y="714755"/>
                </a:lnTo>
                <a:lnTo>
                  <a:pt x="72759" y="705393"/>
                </a:lnTo>
                <a:lnTo>
                  <a:pt x="34893" y="679862"/>
                </a:lnTo>
                <a:lnTo>
                  <a:pt x="9362" y="641996"/>
                </a:lnTo>
                <a:lnTo>
                  <a:pt x="0" y="595629"/>
                </a:lnTo>
                <a:lnTo>
                  <a:pt x="0" y="11912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760754"/>
            <a:ext cx="3663752" cy="317689"/>
          </a:xfrm>
          <a:custGeom>
            <a:avLst/>
            <a:gdLst/>
            <a:ahLst/>
            <a:cxnLst/>
            <a:rect l="l" t="t" r="r" b="b"/>
            <a:pathLst>
              <a:path w="8458200" h="711835">
                <a:moveTo>
                  <a:pt x="8339582" y="0"/>
                </a:moveTo>
                <a:lnTo>
                  <a:pt x="118618" y="0"/>
                </a:lnTo>
                <a:lnTo>
                  <a:pt x="72448" y="9318"/>
                </a:lnTo>
                <a:lnTo>
                  <a:pt x="34744" y="34734"/>
                </a:lnTo>
                <a:lnTo>
                  <a:pt x="9322" y="72437"/>
                </a:lnTo>
                <a:lnTo>
                  <a:pt x="0" y="118617"/>
                </a:lnTo>
                <a:lnTo>
                  <a:pt x="0" y="593089"/>
                </a:lnTo>
                <a:lnTo>
                  <a:pt x="9322" y="639270"/>
                </a:lnTo>
                <a:lnTo>
                  <a:pt x="34744" y="676973"/>
                </a:lnTo>
                <a:lnTo>
                  <a:pt x="72448" y="702389"/>
                </a:lnTo>
                <a:lnTo>
                  <a:pt x="118618" y="711707"/>
                </a:lnTo>
                <a:lnTo>
                  <a:pt x="8339582" y="711707"/>
                </a:lnTo>
                <a:lnTo>
                  <a:pt x="8385762" y="702389"/>
                </a:lnTo>
                <a:lnTo>
                  <a:pt x="8423465" y="676973"/>
                </a:lnTo>
                <a:lnTo>
                  <a:pt x="8448881" y="639270"/>
                </a:lnTo>
                <a:lnTo>
                  <a:pt x="8458200" y="593089"/>
                </a:lnTo>
                <a:lnTo>
                  <a:pt x="8458200" y="118617"/>
                </a:lnTo>
                <a:lnTo>
                  <a:pt x="8448881" y="72437"/>
                </a:lnTo>
                <a:lnTo>
                  <a:pt x="8423465" y="34734"/>
                </a:lnTo>
                <a:lnTo>
                  <a:pt x="8385762" y="9318"/>
                </a:lnTo>
                <a:lnTo>
                  <a:pt x="833958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760754"/>
            <a:ext cx="3663752" cy="317689"/>
          </a:xfrm>
          <a:custGeom>
            <a:avLst/>
            <a:gdLst/>
            <a:ahLst/>
            <a:cxnLst/>
            <a:rect l="l" t="t" r="r" b="b"/>
            <a:pathLst>
              <a:path w="8458200" h="711835">
                <a:moveTo>
                  <a:pt x="0" y="118617"/>
                </a:moveTo>
                <a:lnTo>
                  <a:pt x="9322" y="72437"/>
                </a:lnTo>
                <a:lnTo>
                  <a:pt x="34744" y="34734"/>
                </a:lnTo>
                <a:lnTo>
                  <a:pt x="72448" y="9318"/>
                </a:lnTo>
                <a:lnTo>
                  <a:pt x="118618" y="0"/>
                </a:lnTo>
                <a:lnTo>
                  <a:pt x="8339582" y="0"/>
                </a:lnTo>
                <a:lnTo>
                  <a:pt x="8385762" y="9318"/>
                </a:lnTo>
                <a:lnTo>
                  <a:pt x="8423465" y="34734"/>
                </a:lnTo>
                <a:lnTo>
                  <a:pt x="8448881" y="72437"/>
                </a:lnTo>
                <a:lnTo>
                  <a:pt x="8458200" y="118617"/>
                </a:lnTo>
                <a:lnTo>
                  <a:pt x="8458200" y="593089"/>
                </a:lnTo>
                <a:lnTo>
                  <a:pt x="8448881" y="639270"/>
                </a:lnTo>
                <a:lnTo>
                  <a:pt x="8423465" y="676973"/>
                </a:lnTo>
                <a:lnTo>
                  <a:pt x="8385762" y="702389"/>
                </a:lnTo>
                <a:lnTo>
                  <a:pt x="8339582" y="711707"/>
                </a:lnTo>
                <a:lnTo>
                  <a:pt x="118618" y="711707"/>
                </a:lnTo>
                <a:lnTo>
                  <a:pt x="72448" y="702389"/>
                </a:lnTo>
                <a:lnTo>
                  <a:pt x="34744" y="676973"/>
                </a:lnTo>
                <a:lnTo>
                  <a:pt x="9322" y="639270"/>
                </a:lnTo>
                <a:lnTo>
                  <a:pt x="0" y="593089"/>
                </a:lnTo>
                <a:lnTo>
                  <a:pt x="0" y="11861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1283" y="437907"/>
            <a:ext cx="3571333" cy="1608568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2229">
              <a:lnSpc>
                <a:spcPts val="820"/>
              </a:lnSpc>
              <a:spcBef>
                <a:spcPts val="178"/>
              </a:spcBef>
            </a:pPr>
            <a:r>
              <a:rPr spc="-2" dirty="0">
                <a:latin typeface="Arial"/>
                <a:cs typeface="Arial"/>
              </a:rPr>
              <a:t>Vòng lặp </a:t>
            </a:r>
            <a:r>
              <a:rPr spc="-9" dirty="0">
                <a:latin typeface="Arial"/>
                <a:cs typeface="Arial"/>
              </a:rPr>
              <a:t>for.. </a:t>
            </a:r>
            <a:r>
              <a:rPr dirty="0">
                <a:latin typeface="Arial"/>
                <a:cs typeface="Arial"/>
              </a:rPr>
              <a:t>In </a:t>
            </a:r>
            <a:r>
              <a:rPr spc="-2" dirty="0">
                <a:latin typeface="Arial"/>
                <a:cs typeface="Arial"/>
              </a:rPr>
              <a:t>là một phần mở rộng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2" dirty="0">
                <a:latin typeface="Arial"/>
                <a:cs typeface="Arial"/>
              </a:rPr>
              <a:t>vòng lặp </a:t>
            </a:r>
            <a:r>
              <a:rPr spc="-11" dirty="0">
                <a:latin typeface="Arial"/>
                <a:cs typeface="Arial"/>
              </a:rPr>
              <a:t>for. </a:t>
            </a:r>
            <a:r>
              <a:rPr spc="-2" dirty="0">
                <a:latin typeface="Arial"/>
                <a:cs typeface="Arial"/>
              </a:rPr>
              <a:t>Nó cho phép để thực hiện 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4" dirty="0">
                <a:latin typeface="Arial"/>
                <a:cs typeface="Arial"/>
              </a:rPr>
              <a:t>hành </a:t>
            </a:r>
            <a:r>
              <a:rPr spc="-2" dirty="0">
                <a:latin typeface="Arial"/>
                <a:cs typeface="Arial"/>
              </a:rPr>
              <a:t>động </a:t>
            </a:r>
            <a:r>
              <a:rPr dirty="0">
                <a:latin typeface="Arial"/>
                <a:cs typeface="Arial"/>
              </a:rPr>
              <a:t>cụ thể về các </a:t>
            </a:r>
            <a:r>
              <a:rPr spc="-2" dirty="0">
                <a:latin typeface="Arial"/>
                <a:cs typeface="Arial"/>
              </a:rPr>
              <a:t>đối tượng </a:t>
            </a:r>
            <a:r>
              <a:rPr dirty="0">
                <a:latin typeface="Arial"/>
                <a:cs typeface="Arial"/>
              </a:rPr>
              <a:t>của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mảng.</a:t>
            </a:r>
            <a:endParaRPr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900">
              <a:latin typeface="Times New Roman"/>
              <a:cs typeface="Times New Roman"/>
            </a:endParaRPr>
          </a:p>
          <a:p>
            <a:pPr marL="5571" marR="114216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Vòng lặp đọc tất </a:t>
            </a:r>
            <a:r>
              <a:rPr dirty="0">
                <a:latin typeface="Arial"/>
                <a:cs typeface="Arial"/>
              </a:rPr>
              <a:t>cả các </a:t>
            </a:r>
            <a:r>
              <a:rPr spc="-2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trong mảng </a:t>
            </a:r>
            <a:r>
              <a:rPr spc="-4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chỉ </a:t>
            </a:r>
            <a:r>
              <a:rPr spc="-2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thực thi một khối  mã chỉ một lần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mỗi 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trong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mảng.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76608">
              <a:spcBef>
                <a:spcPts val="544"/>
              </a:spcBef>
            </a:pPr>
            <a:r>
              <a:rPr b="1" spc="2" dirty="0">
                <a:latin typeface="Calibri"/>
                <a:cs typeface="Calibri"/>
              </a:rPr>
              <a:t>Cú</a:t>
            </a:r>
            <a:r>
              <a:rPr b="1" spc="88" dirty="0">
                <a:latin typeface="Calibri"/>
                <a:cs typeface="Calibri"/>
              </a:rPr>
              <a:t> </a:t>
            </a:r>
            <a:r>
              <a:rPr b="1" spc="2"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  <a:p>
            <a:pPr marL="113658">
              <a:lnSpc>
                <a:spcPts val="950"/>
              </a:lnSpc>
              <a:spcBef>
                <a:spcPts val="327"/>
              </a:spcBef>
            </a:pPr>
            <a:r>
              <a:rPr spc="2" dirty="0">
                <a:latin typeface="Courier New"/>
                <a:cs typeface="Courier New"/>
              </a:rPr>
              <a:t>for </a:t>
            </a:r>
            <a:r>
              <a:rPr dirty="0">
                <a:latin typeface="Courier New"/>
                <a:cs typeface="Courier New"/>
              </a:rPr>
              <a:t>(variable_name in</a:t>
            </a:r>
            <a:r>
              <a:rPr spc="18"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array_name)</a:t>
            </a:r>
            <a:endParaRPr>
              <a:latin typeface="Courier New"/>
              <a:cs typeface="Courier New"/>
            </a:endParaRPr>
          </a:p>
          <a:p>
            <a:pPr marL="113658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427055">
              <a:lnSpc>
                <a:spcPts val="954"/>
              </a:lnSpc>
            </a:pPr>
            <a:r>
              <a:rPr dirty="0">
                <a:latin typeface="Courier New"/>
                <a:cs typeface="Courier New"/>
              </a:rPr>
              <a:t>//statements;</a:t>
            </a:r>
            <a:endParaRPr>
              <a:latin typeface="Courier New"/>
              <a:cs typeface="Courier New"/>
            </a:endParaRPr>
          </a:p>
          <a:p>
            <a:pPr marL="113658">
              <a:spcBef>
                <a:spcPts val="195"/>
              </a:spcBef>
            </a:pPr>
            <a:r>
              <a:rPr spc="2" dirty="0">
                <a:latin typeface="Courier New"/>
                <a:cs typeface="Courier New"/>
              </a:rPr>
              <a:t>}</a:t>
            </a:r>
            <a:endParaRPr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168334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2" dirty="0"/>
              <a:t>Vòng </a:t>
            </a:r>
            <a:r>
              <a:rPr spc="-2" dirty="0"/>
              <a:t>lặp </a:t>
            </a:r>
            <a:r>
              <a:rPr spc="-33" dirty="0"/>
              <a:t>for..in</a:t>
            </a:r>
            <a:r>
              <a:rPr dirty="0"/>
              <a:t> 2-3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12627"/>
            <a:ext cx="2880941" cy="1793910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>
              <a:spcBef>
                <a:spcPts val="7"/>
              </a:spcBef>
            </a:pPr>
            <a:endParaRPr sz="1200">
              <a:latin typeface="Times New Roman"/>
              <a:cs typeface="Times New Roman"/>
            </a:endParaRPr>
          </a:p>
          <a:p>
            <a:pPr marL="92487">
              <a:lnSpc>
                <a:spcPts val="950"/>
              </a:lnSpc>
            </a:pPr>
            <a:r>
              <a:rPr spc="2" dirty="0">
                <a:latin typeface="Courier New"/>
                <a:cs typeface="Courier New"/>
              </a:rPr>
              <a:t>&lt;script&gt;</a:t>
            </a:r>
            <a:endParaRPr>
              <a:latin typeface="Courier New"/>
              <a:cs typeface="Courier New"/>
            </a:endParaRPr>
          </a:p>
          <a:p>
            <a:pPr marL="343761" marR="3064" indent="-125916">
              <a:lnSpc>
                <a:spcPts val="930"/>
              </a:lnSpc>
              <a:spcBef>
                <a:spcPts val="44"/>
              </a:spcBef>
            </a:pPr>
            <a:r>
              <a:rPr spc="2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books </a:t>
            </a:r>
            <a:r>
              <a:rPr spc="2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new Array(‘Beginning </a:t>
            </a:r>
            <a:r>
              <a:rPr spc="2" dirty="0">
                <a:latin typeface="Courier New"/>
                <a:cs typeface="Courier New"/>
              </a:rPr>
              <a:t>CSS </a:t>
            </a:r>
            <a:r>
              <a:rPr dirty="0">
                <a:latin typeface="Courier New"/>
                <a:cs typeface="Courier New"/>
              </a:rPr>
              <a:t>3.0’,  ‘Introduction </a:t>
            </a:r>
            <a:r>
              <a:rPr spc="2" dirty="0">
                <a:latin typeface="Courier New"/>
                <a:cs typeface="Courier New"/>
              </a:rPr>
              <a:t>to HTML5’, </a:t>
            </a:r>
            <a:r>
              <a:rPr dirty="0">
                <a:latin typeface="Courier New"/>
                <a:cs typeface="Courier New"/>
              </a:rPr>
              <a:t>‘HTML5 </a:t>
            </a:r>
            <a:r>
              <a:rPr spc="2" dirty="0">
                <a:latin typeface="Courier New"/>
                <a:cs typeface="Courier New"/>
              </a:rPr>
              <a:t>in</a:t>
            </a:r>
            <a:r>
              <a:rPr spc="33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Mobile</a:t>
            </a:r>
            <a:endParaRPr>
              <a:latin typeface="Courier New"/>
              <a:cs typeface="Courier New"/>
            </a:endParaRPr>
          </a:p>
          <a:p>
            <a:pPr marL="406162">
              <a:lnSpc>
                <a:spcPts val="910"/>
              </a:lnSpc>
            </a:pPr>
            <a:r>
              <a:rPr dirty="0">
                <a:latin typeface="Courier New"/>
                <a:cs typeface="Courier New"/>
              </a:rPr>
              <a:t>Development’);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2"/>
              </a:spcBef>
            </a:pPr>
            <a:endParaRPr>
              <a:latin typeface="Times New Roman"/>
              <a:cs typeface="Times New Roman"/>
            </a:endParaRPr>
          </a:p>
          <a:p>
            <a:pPr marL="218124"/>
            <a:r>
              <a:rPr spc="2" dirty="0">
                <a:latin typeface="Courier New"/>
                <a:cs typeface="Courier New"/>
              </a:rPr>
              <a:t>document.write(‘&lt;H3&gt; List of Books</a:t>
            </a:r>
            <a:r>
              <a:rPr spc="-4"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&lt;/H3&gt;’);</a:t>
            </a:r>
            <a:endParaRPr>
              <a:latin typeface="Courier New"/>
              <a:cs typeface="Courier New"/>
            </a:endParaRPr>
          </a:p>
          <a:p>
            <a:pPr>
              <a:spcBef>
                <a:spcPts val="2"/>
              </a:spcBef>
            </a:pPr>
            <a:endParaRPr>
              <a:latin typeface="Times New Roman"/>
              <a:cs typeface="Times New Roman"/>
            </a:endParaRPr>
          </a:p>
          <a:p>
            <a:pPr marL="218124">
              <a:lnSpc>
                <a:spcPts val="952"/>
              </a:lnSpc>
            </a:pPr>
            <a:r>
              <a:rPr spc="2" dirty="0">
                <a:latin typeface="Courier New"/>
                <a:cs typeface="Courier New"/>
              </a:rPr>
              <a:t>for(var i in</a:t>
            </a:r>
            <a:r>
              <a:rPr spc="-2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books)</a:t>
            </a:r>
            <a:endParaRPr>
              <a:latin typeface="Courier New"/>
              <a:cs typeface="Courier New"/>
            </a:endParaRPr>
          </a:p>
          <a:p>
            <a:pPr marL="218124">
              <a:lnSpc>
                <a:spcPts val="932"/>
              </a:lnSpc>
            </a:pPr>
            <a:r>
              <a:rPr spc="2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406162">
              <a:lnSpc>
                <a:spcPts val="930"/>
              </a:lnSpc>
            </a:pPr>
            <a:r>
              <a:rPr dirty="0">
                <a:latin typeface="Courier New"/>
                <a:cs typeface="Courier New"/>
              </a:rPr>
              <a:t>document.write(books[i] </a:t>
            </a:r>
            <a:r>
              <a:rPr spc="2" dirty="0">
                <a:latin typeface="Courier New"/>
                <a:cs typeface="Courier New"/>
              </a:rPr>
              <a:t>+</a:t>
            </a:r>
            <a:r>
              <a:rPr spc="13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‘&lt;br/&gt;’);</a:t>
            </a:r>
            <a:endParaRPr>
              <a:latin typeface="Courier New"/>
              <a:cs typeface="Courier New"/>
            </a:endParaRPr>
          </a:p>
          <a:p>
            <a:pPr marL="218124">
              <a:lnSpc>
                <a:spcPts val="950"/>
              </a:lnSpc>
            </a:pPr>
            <a:r>
              <a:rPr spc="2" dirty="0">
                <a:latin typeface="Courier New"/>
                <a:cs typeface="Courier New"/>
              </a:rPr>
              <a:t>}</a:t>
            </a:r>
            <a:endParaRPr>
              <a:latin typeface="Courier New"/>
              <a:cs typeface="Courier New"/>
            </a:endParaRPr>
          </a:p>
          <a:p>
            <a:pPr marL="92487">
              <a:spcBef>
                <a:spcPts val="197"/>
              </a:spcBef>
            </a:pPr>
            <a:r>
              <a:rPr dirty="0">
                <a:latin typeface="Courier New"/>
                <a:cs typeface="Courier New"/>
              </a:rPr>
              <a:t>&lt;/script&gt;</a:t>
            </a:r>
            <a:endParaRPr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168334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2" dirty="0"/>
              <a:t>Vòng </a:t>
            </a:r>
            <a:r>
              <a:rPr spc="-2" dirty="0"/>
              <a:t>lặp </a:t>
            </a:r>
            <a:r>
              <a:rPr spc="-33" dirty="0"/>
              <a:t>for..in</a:t>
            </a:r>
            <a:r>
              <a:rPr dirty="0"/>
              <a:t> 3-3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80377"/>
            <a:ext cx="447792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8109" y="612140"/>
            <a:ext cx="2863667" cy="1360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65584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2" dirty="0"/>
              <a:t>Vòng </a:t>
            </a:r>
            <a:r>
              <a:rPr spc="-2" dirty="0"/>
              <a:t>lặp while</a:t>
            </a:r>
            <a:r>
              <a:rPr spc="-4" dirty="0"/>
              <a:t> </a:t>
            </a:r>
            <a:r>
              <a:rPr spc="-2" dirty="0"/>
              <a:t>1-3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2357" y="408433"/>
            <a:ext cx="3663752" cy="285099"/>
          </a:xfrm>
          <a:custGeom>
            <a:avLst/>
            <a:gdLst/>
            <a:ahLst/>
            <a:cxnLst/>
            <a:rect l="l" t="t" r="r" b="b"/>
            <a:pathLst>
              <a:path w="8458200" h="638810">
                <a:moveTo>
                  <a:pt x="8351774" y="0"/>
                </a:moveTo>
                <a:lnTo>
                  <a:pt x="106425" y="0"/>
                </a:lnTo>
                <a:lnTo>
                  <a:pt x="65000" y="8360"/>
                </a:lnTo>
                <a:lnTo>
                  <a:pt x="31172" y="31162"/>
                </a:lnTo>
                <a:lnTo>
                  <a:pt x="8363" y="64990"/>
                </a:lnTo>
                <a:lnTo>
                  <a:pt x="0" y="106425"/>
                </a:lnTo>
                <a:lnTo>
                  <a:pt x="0" y="532129"/>
                </a:lnTo>
                <a:lnTo>
                  <a:pt x="8363" y="573565"/>
                </a:lnTo>
                <a:lnTo>
                  <a:pt x="31172" y="607393"/>
                </a:lnTo>
                <a:lnTo>
                  <a:pt x="65000" y="630195"/>
                </a:lnTo>
                <a:lnTo>
                  <a:pt x="106425" y="638555"/>
                </a:lnTo>
                <a:lnTo>
                  <a:pt x="8351774" y="638555"/>
                </a:lnTo>
                <a:lnTo>
                  <a:pt x="8393209" y="630195"/>
                </a:lnTo>
                <a:lnTo>
                  <a:pt x="8427037" y="607393"/>
                </a:lnTo>
                <a:lnTo>
                  <a:pt x="8449839" y="573565"/>
                </a:lnTo>
                <a:lnTo>
                  <a:pt x="8458200" y="532129"/>
                </a:lnTo>
                <a:lnTo>
                  <a:pt x="8458200" y="106425"/>
                </a:lnTo>
                <a:lnTo>
                  <a:pt x="8449839" y="64990"/>
                </a:lnTo>
                <a:lnTo>
                  <a:pt x="8427037" y="31162"/>
                </a:lnTo>
                <a:lnTo>
                  <a:pt x="8393209" y="8360"/>
                </a:lnTo>
                <a:lnTo>
                  <a:pt x="8351774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357" y="408433"/>
            <a:ext cx="3663752" cy="285099"/>
          </a:xfrm>
          <a:custGeom>
            <a:avLst/>
            <a:gdLst/>
            <a:ahLst/>
            <a:cxnLst/>
            <a:rect l="l" t="t" r="r" b="b"/>
            <a:pathLst>
              <a:path w="8458200" h="638810">
                <a:moveTo>
                  <a:pt x="0" y="106425"/>
                </a:moveTo>
                <a:lnTo>
                  <a:pt x="8363" y="64990"/>
                </a:lnTo>
                <a:lnTo>
                  <a:pt x="31172" y="31162"/>
                </a:lnTo>
                <a:lnTo>
                  <a:pt x="65000" y="8360"/>
                </a:lnTo>
                <a:lnTo>
                  <a:pt x="106425" y="0"/>
                </a:lnTo>
                <a:lnTo>
                  <a:pt x="8351774" y="0"/>
                </a:lnTo>
                <a:lnTo>
                  <a:pt x="8393209" y="8360"/>
                </a:lnTo>
                <a:lnTo>
                  <a:pt x="8427037" y="31162"/>
                </a:lnTo>
                <a:lnTo>
                  <a:pt x="8449839" y="64990"/>
                </a:lnTo>
                <a:lnTo>
                  <a:pt x="8458200" y="106425"/>
                </a:lnTo>
                <a:lnTo>
                  <a:pt x="8458200" y="532129"/>
                </a:lnTo>
                <a:lnTo>
                  <a:pt x="8449839" y="573565"/>
                </a:lnTo>
                <a:lnTo>
                  <a:pt x="8427037" y="607393"/>
                </a:lnTo>
                <a:lnTo>
                  <a:pt x="8393209" y="630195"/>
                </a:lnTo>
                <a:lnTo>
                  <a:pt x="8351774" y="638555"/>
                </a:lnTo>
                <a:lnTo>
                  <a:pt x="106425" y="638555"/>
                </a:lnTo>
                <a:lnTo>
                  <a:pt x="65000" y="630195"/>
                </a:lnTo>
                <a:lnTo>
                  <a:pt x="31172" y="607393"/>
                </a:lnTo>
                <a:lnTo>
                  <a:pt x="8363" y="573565"/>
                </a:lnTo>
                <a:lnTo>
                  <a:pt x="0" y="532129"/>
                </a:lnTo>
                <a:lnTo>
                  <a:pt x="0" y="10642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745110"/>
            <a:ext cx="3663752" cy="284532"/>
          </a:xfrm>
          <a:custGeom>
            <a:avLst/>
            <a:gdLst/>
            <a:ahLst/>
            <a:cxnLst/>
            <a:rect l="l" t="t" r="r" b="b"/>
            <a:pathLst>
              <a:path w="8458200" h="637539">
                <a:moveTo>
                  <a:pt x="8352028" y="0"/>
                </a:moveTo>
                <a:lnTo>
                  <a:pt x="106172" y="0"/>
                </a:lnTo>
                <a:lnTo>
                  <a:pt x="64845" y="8338"/>
                </a:lnTo>
                <a:lnTo>
                  <a:pt x="31097" y="31083"/>
                </a:lnTo>
                <a:lnTo>
                  <a:pt x="8343" y="64829"/>
                </a:lnTo>
                <a:lnTo>
                  <a:pt x="0" y="106172"/>
                </a:lnTo>
                <a:lnTo>
                  <a:pt x="0" y="530860"/>
                </a:lnTo>
                <a:lnTo>
                  <a:pt x="8343" y="572202"/>
                </a:lnTo>
                <a:lnTo>
                  <a:pt x="31097" y="605948"/>
                </a:lnTo>
                <a:lnTo>
                  <a:pt x="64845" y="628693"/>
                </a:lnTo>
                <a:lnTo>
                  <a:pt x="106172" y="637032"/>
                </a:lnTo>
                <a:lnTo>
                  <a:pt x="8352028" y="637032"/>
                </a:lnTo>
                <a:lnTo>
                  <a:pt x="8393370" y="628693"/>
                </a:lnTo>
                <a:lnTo>
                  <a:pt x="8427116" y="605948"/>
                </a:lnTo>
                <a:lnTo>
                  <a:pt x="8449861" y="572202"/>
                </a:lnTo>
                <a:lnTo>
                  <a:pt x="8458200" y="530860"/>
                </a:lnTo>
                <a:lnTo>
                  <a:pt x="8458200" y="106172"/>
                </a:lnTo>
                <a:lnTo>
                  <a:pt x="8449861" y="64829"/>
                </a:lnTo>
                <a:lnTo>
                  <a:pt x="8427116" y="31083"/>
                </a:lnTo>
                <a:lnTo>
                  <a:pt x="8393370" y="8338"/>
                </a:lnTo>
                <a:lnTo>
                  <a:pt x="8352028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745110"/>
            <a:ext cx="3663752" cy="284532"/>
          </a:xfrm>
          <a:custGeom>
            <a:avLst/>
            <a:gdLst/>
            <a:ahLst/>
            <a:cxnLst/>
            <a:rect l="l" t="t" r="r" b="b"/>
            <a:pathLst>
              <a:path w="8458200" h="637539">
                <a:moveTo>
                  <a:pt x="0" y="106172"/>
                </a:moveTo>
                <a:lnTo>
                  <a:pt x="8343" y="64829"/>
                </a:lnTo>
                <a:lnTo>
                  <a:pt x="31097" y="31083"/>
                </a:lnTo>
                <a:lnTo>
                  <a:pt x="64845" y="8338"/>
                </a:lnTo>
                <a:lnTo>
                  <a:pt x="106172" y="0"/>
                </a:lnTo>
                <a:lnTo>
                  <a:pt x="8352028" y="0"/>
                </a:lnTo>
                <a:lnTo>
                  <a:pt x="8393370" y="8338"/>
                </a:lnTo>
                <a:lnTo>
                  <a:pt x="8427116" y="31083"/>
                </a:lnTo>
                <a:lnTo>
                  <a:pt x="8449861" y="64829"/>
                </a:lnTo>
                <a:lnTo>
                  <a:pt x="8458200" y="106172"/>
                </a:lnTo>
                <a:lnTo>
                  <a:pt x="8458200" y="530860"/>
                </a:lnTo>
                <a:lnTo>
                  <a:pt x="8449861" y="572202"/>
                </a:lnTo>
                <a:lnTo>
                  <a:pt x="8427116" y="605948"/>
                </a:lnTo>
                <a:lnTo>
                  <a:pt x="8393370" y="628693"/>
                </a:lnTo>
                <a:lnTo>
                  <a:pt x="8352028" y="637032"/>
                </a:lnTo>
                <a:lnTo>
                  <a:pt x="106172" y="637032"/>
                </a:lnTo>
                <a:lnTo>
                  <a:pt x="64845" y="628693"/>
                </a:lnTo>
                <a:lnTo>
                  <a:pt x="31097" y="605948"/>
                </a:lnTo>
                <a:lnTo>
                  <a:pt x="8343" y="572202"/>
                </a:lnTo>
                <a:lnTo>
                  <a:pt x="0" y="530860"/>
                </a:lnTo>
                <a:lnTo>
                  <a:pt x="0" y="1061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1072265"/>
            <a:ext cx="3663752" cy="290483"/>
          </a:xfrm>
          <a:custGeom>
            <a:avLst/>
            <a:gdLst/>
            <a:ahLst/>
            <a:cxnLst/>
            <a:rect l="l" t="t" r="r" b="b"/>
            <a:pathLst>
              <a:path w="8458200" h="650875">
                <a:moveTo>
                  <a:pt x="8349742" y="0"/>
                </a:moveTo>
                <a:lnTo>
                  <a:pt x="108458" y="0"/>
                </a:lnTo>
                <a:lnTo>
                  <a:pt x="66238" y="8516"/>
                </a:lnTo>
                <a:lnTo>
                  <a:pt x="31764" y="31750"/>
                </a:lnTo>
                <a:lnTo>
                  <a:pt x="8522" y="66222"/>
                </a:lnTo>
                <a:lnTo>
                  <a:pt x="0" y="108458"/>
                </a:lnTo>
                <a:lnTo>
                  <a:pt x="0" y="542289"/>
                </a:lnTo>
                <a:lnTo>
                  <a:pt x="8522" y="584525"/>
                </a:lnTo>
                <a:lnTo>
                  <a:pt x="31764" y="618998"/>
                </a:lnTo>
                <a:lnTo>
                  <a:pt x="66238" y="642231"/>
                </a:lnTo>
                <a:lnTo>
                  <a:pt x="108458" y="650748"/>
                </a:lnTo>
                <a:lnTo>
                  <a:pt x="8349742" y="650748"/>
                </a:lnTo>
                <a:lnTo>
                  <a:pt x="8391977" y="642231"/>
                </a:lnTo>
                <a:lnTo>
                  <a:pt x="8426450" y="618998"/>
                </a:lnTo>
                <a:lnTo>
                  <a:pt x="8449683" y="584525"/>
                </a:lnTo>
                <a:lnTo>
                  <a:pt x="8458200" y="542289"/>
                </a:lnTo>
                <a:lnTo>
                  <a:pt x="8458200" y="108458"/>
                </a:lnTo>
                <a:lnTo>
                  <a:pt x="8449683" y="66222"/>
                </a:lnTo>
                <a:lnTo>
                  <a:pt x="8426450" y="31750"/>
                </a:lnTo>
                <a:lnTo>
                  <a:pt x="8391977" y="8516"/>
                </a:lnTo>
                <a:lnTo>
                  <a:pt x="8349742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072265"/>
            <a:ext cx="3663752" cy="290483"/>
          </a:xfrm>
          <a:custGeom>
            <a:avLst/>
            <a:gdLst/>
            <a:ahLst/>
            <a:cxnLst/>
            <a:rect l="l" t="t" r="r" b="b"/>
            <a:pathLst>
              <a:path w="8458200" h="650875">
                <a:moveTo>
                  <a:pt x="0" y="108458"/>
                </a:moveTo>
                <a:lnTo>
                  <a:pt x="8522" y="66222"/>
                </a:lnTo>
                <a:lnTo>
                  <a:pt x="31764" y="31750"/>
                </a:lnTo>
                <a:lnTo>
                  <a:pt x="66238" y="8516"/>
                </a:lnTo>
                <a:lnTo>
                  <a:pt x="108458" y="0"/>
                </a:lnTo>
                <a:lnTo>
                  <a:pt x="8349742" y="0"/>
                </a:lnTo>
                <a:lnTo>
                  <a:pt x="8391977" y="8516"/>
                </a:lnTo>
                <a:lnTo>
                  <a:pt x="8426450" y="31750"/>
                </a:lnTo>
                <a:lnTo>
                  <a:pt x="8449683" y="66222"/>
                </a:lnTo>
                <a:lnTo>
                  <a:pt x="8458200" y="108458"/>
                </a:lnTo>
                <a:lnTo>
                  <a:pt x="8458200" y="542289"/>
                </a:lnTo>
                <a:lnTo>
                  <a:pt x="8449683" y="584525"/>
                </a:lnTo>
                <a:lnTo>
                  <a:pt x="8426450" y="618998"/>
                </a:lnTo>
                <a:lnTo>
                  <a:pt x="8391977" y="642231"/>
                </a:lnTo>
                <a:lnTo>
                  <a:pt x="8349742" y="650748"/>
                </a:lnTo>
                <a:lnTo>
                  <a:pt x="108458" y="650748"/>
                </a:lnTo>
                <a:lnTo>
                  <a:pt x="66238" y="642231"/>
                </a:lnTo>
                <a:lnTo>
                  <a:pt x="31764" y="618998"/>
                </a:lnTo>
                <a:lnTo>
                  <a:pt x="8522" y="584525"/>
                </a:lnTo>
                <a:lnTo>
                  <a:pt x="0" y="542289"/>
                </a:lnTo>
                <a:lnTo>
                  <a:pt x="0" y="10845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1419825"/>
            <a:ext cx="3663752" cy="281131"/>
          </a:xfrm>
          <a:custGeom>
            <a:avLst/>
            <a:gdLst/>
            <a:ahLst/>
            <a:cxnLst/>
            <a:rect l="l" t="t" r="r" b="b"/>
            <a:pathLst>
              <a:path w="8458200" h="629920">
                <a:moveTo>
                  <a:pt x="8353298" y="0"/>
                </a:moveTo>
                <a:lnTo>
                  <a:pt x="104902" y="0"/>
                </a:lnTo>
                <a:lnTo>
                  <a:pt x="64068" y="8247"/>
                </a:lnTo>
                <a:lnTo>
                  <a:pt x="30724" y="30734"/>
                </a:lnTo>
                <a:lnTo>
                  <a:pt x="8243" y="64079"/>
                </a:lnTo>
                <a:lnTo>
                  <a:pt x="0" y="104901"/>
                </a:lnTo>
                <a:lnTo>
                  <a:pt x="0" y="524510"/>
                </a:lnTo>
                <a:lnTo>
                  <a:pt x="8243" y="565332"/>
                </a:lnTo>
                <a:lnTo>
                  <a:pt x="30724" y="598678"/>
                </a:lnTo>
                <a:lnTo>
                  <a:pt x="64068" y="621164"/>
                </a:lnTo>
                <a:lnTo>
                  <a:pt x="104902" y="629412"/>
                </a:lnTo>
                <a:lnTo>
                  <a:pt x="8353298" y="629412"/>
                </a:lnTo>
                <a:lnTo>
                  <a:pt x="8394120" y="621164"/>
                </a:lnTo>
                <a:lnTo>
                  <a:pt x="8427466" y="598678"/>
                </a:lnTo>
                <a:lnTo>
                  <a:pt x="8449952" y="565332"/>
                </a:lnTo>
                <a:lnTo>
                  <a:pt x="8458200" y="524510"/>
                </a:lnTo>
                <a:lnTo>
                  <a:pt x="8458200" y="104901"/>
                </a:lnTo>
                <a:lnTo>
                  <a:pt x="8449952" y="64079"/>
                </a:lnTo>
                <a:lnTo>
                  <a:pt x="8427466" y="30734"/>
                </a:lnTo>
                <a:lnTo>
                  <a:pt x="8394120" y="8247"/>
                </a:lnTo>
                <a:lnTo>
                  <a:pt x="8353298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1419825"/>
            <a:ext cx="3663752" cy="281131"/>
          </a:xfrm>
          <a:custGeom>
            <a:avLst/>
            <a:gdLst/>
            <a:ahLst/>
            <a:cxnLst/>
            <a:rect l="l" t="t" r="r" b="b"/>
            <a:pathLst>
              <a:path w="8458200" h="629920">
                <a:moveTo>
                  <a:pt x="0" y="104901"/>
                </a:moveTo>
                <a:lnTo>
                  <a:pt x="8243" y="64079"/>
                </a:lnTo>
                <a:lnTo>
                  <a:pt x="30724" y="30733"/>
                </a:lnTo>
                <a:lnTo>
                  <a:pt x="64068" y="8247"/>
                </a:lnTo>
                <a:lnTo>
                  <a:pt x="104902" y="0"/>
                </a:lnTo>
                <a:lnTo>
                  <a:pt x="8353298" y="0"/>
                </a:lnTo>
                <a:lnTo>
                  <a:pt x="8394120" y="8247"/>
                </a:lnTo>
                <a:lnTo>
                  <a:pt x="8427466" y="30734"/>
                </a:lnTo>
                <a:lnTo>
                  <a:pt x="8449952" y="64079"/>
                </a:lnTo>
                <a:lnTo>
                  <a:pt x="8458200" y="104901"/>
                </a:lnTo>
                <a:lnTo>
                  <a:pt x="8458200" y="524510"/>
                </a:lnTo>
                <a:lnTo>
                  <a:pt x="8449952" y="565332"/>
                </a:lnTo>
                <a:lnTo>
                  <a:pt x="8427466" y="598677"/>
                </a:lnTo>
                <a:lnTo>
                  <a:pt x="8394120" y="621164"/>
                </a:lnTo>
                <a:lnTo>
                  <a:pt x="8353298" y="629412"/>
                </a:lnTo>
                <a:lnTo>
                  <a:pt x="104902" y="629412"/>
                </a:lnTo>
                <a:lnTo>
                  <a:pt x="64068" y="621164"/>
                </a:lnTo>
                <a:lnTo>
                  <a:pt x="30724" y="598678"/>
                </a:lnTo>
                <a:lnTo>
                  <a:pt x="8243" y="565332"/>
                </a:lnTo>
                <a:lnTo>
                  <a:pt x="0" y="524510"/>
                </a:lnTo>
                <a:lnTo>
                  <a:pt x="0" y="10490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9566" y="473955"/>
            <a:ext cx="3554555" cy="1416424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Vòng lặp </a:t>
            </a:r>
            <a:r>
              <a:rPr spc="-7" dirty="0">
                <a:latin typeface="Arial"/>
                <a:cs typeface="Arial"/>
              </a:rPr>
              <a:t>while </a:t>
            </a:r>
            <a:r>
              <a:rPr dirty="0">
                <a:latin typeface="Arial"/>
                <a:cs typeface="Arial"/>
              </a:rPr>
              <a:t>thực </a:t>
            </a:r>
            <a:r>
              <a:rPr spc="-2" dirty="0">
                <a:latin typeface="Arial"/>
                <a:cs typeface="Arial"/>
              </a:rPr>
              <a:t>hiện một khối mã miễn là điều </a:t>
            </a:r>
            <a:r>
              <a:rPr dirty="0">
                <a:latin typeface="Arial"/>
                <a:cs typeface="Arial"/>
              </a:rPr>
              <a:t>kiện vẫn còn</a:t>
            </a:r>
            <a:r>
              <a:rPr spc="70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đúng.</a:t>
            </a:r>
            <a:endParaRPr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200">
              <a:latin typeface="Times New Roman"/>
              <a:cs typeface="Times New Roman"/>
            </a:endParaRPr>
          </a:p>
          <a:p>
            <a:pPr marL="5571" marR="191938">
              <a:lnSpc>
                <a:spcPts val="820"/>
              </a:lnSpc>
              <a:spcBef>
                <a:spcPts val="2"/>
              </a:spcBef>
            </a:pPr>
            <a:r>
              <a:rPr spc="-2" dirty="0">
                <a:latin typeface="Arial"/>
                <a:cs typeface="Arial"/>
              </a:rPr>
              <a:t>Vòng lặp </a:t>
            </a:r>
            <a:r>
              <a:rPr spc="-7" dirty="0">
                <a:latin typeface="Arial"/>
                <a:cs typeface="Arial"/>
              </a:rPr>
              <a:t>while </a:t>
            </a:r>
            <a:r>
              <a:rPr spc="-2" dirty="0">
                <a:latin typeface="Arial"/>
                <a:cs typeface="Arial"/>
              </a:rPr>
              <a:t>bắt đầu </a:t>
            </a:r>
            <a:r>
              <a:rPr dirty="0">
                <a:latin typeface="Arial"/>
                <a:cs typeface="Arial"/>
              </a:rPr>
              <a:t>với các từ </a:t>
            </a:r>
            <a:r>
              <a:rPr spc="-2" dirty="0">
                <a:latin typeface="Arial"/>
                <a:cs typeface="Arial"/>
              </a:rPr>
              <a:t>khóa </a:t>
            </a:r>
            <a:r>
              <a:rPr spc="-7" dirty="0">
                <a:latin typeface="Arial"/>
                <a:cs typeface="Arial"/>
              </a:rPr>
              <a:t>while </a:t>
            </a:r>
            <a:r>
              <a:rPr dirty="0">
                <a:latin typeface="Arial"/>
                <a:cs typeface="Arial"/>
              </a:rPr>
              <a:t>, </a:t>
            </a:r>
            <a:r>
              <a:rPr spc="-2" dirty="0">
                <a:latin typeface="Arial"/>
                <a:cs typeface="Arial"/>
              </a:rPr>
              <a:t>tiếp theo là dấu </a:t>
            </a:r>
            <a:r>
              <a:rPr spc="-4" dirty="0">
                <a:latin typeface="Arial"/>
                <a:cs typeface="Arial"/>
              </a:rPr>
              <a:t>ngoặc </a:t>
            </a:r>
            <a:r>
              <a:rPr spc="-2" dirty="0">
                <a:latin typeface="Arial"/>
                <a:cs typeface="Arial"/>
              </a:rPr>
              <a:t>đơn </a:t>
            </a:r>
            <a:r>
              <a:rPr dirty="0">
                <a:latin typeface="Arial"/>
                <a:cs typeface="Arial"/>
              </a:rPr>
              <a:t>có  </a:t>
            </a:r>
            <a:r>
              <a:rPr spc="-2" dirty="0">
                <a:latin typeface="Arial"/>
                <a:cs typeface="Arial"/>
              </a:rPr>
              <a:t>chứa một điều kiện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boolean.</a:t>
            </a:r>
            <a:endParaRPr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1000">
              <a:latin typeface="Times New Roman"/>
              <a:cs typeface="Times New Roman"/>
            </a:endParaRPr>
          </a:p>
          <a:p>
            <a:pPr marL="5850"/>
            <a:r>
              <a:rPr spc="-2" dirty="0">
                <a:latin typeface="Arial"/>
                <a:cs typeface="Arial"/>
              </a:rPr>
              <a:t>Nếu điều kiện này </a:t>
            </a:r>
            <a:r>
              <a:rPr dirty="0">
                <a:latin typeface="Arial"/>
                <a:cs typeface="Arial"/>
              </a:rPr>
              <a:t>trả về </a:t>
            </a:r>
            <a:r>
              <a:rPr spc="-2" dirty="0">
                <a:latin typeface="Arial"/>
                <a:cs typeface="Arial"/>
              </a:rPr>
              <a:t>true, khối lệnh trong vòng lặp </a:t>
            </a:r>
            <a:r>
              <a:rPr spc="-7" dirty="0">
                <a:latin typeface="Arial"/>
                <a:cs typeface="Arial"/>
              </a:rPr>
              <a:t>while </a:t>
            </a:r>
            <a:r>
              <a:rPr spc="-2" dirty="0">
                <a:latin typeface="Arial"/>
                <a:cs typeface="Arial"/>
              </a:rPr>
              <a:t>được thực</a:t>
            </a:r>
            <a:r>
              <a:rPr spc="88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hiện.</a:t>
            </a:r>
            <a:endParaRPr>
              <a:latin typeface="Arial"/>
              <a:cs typeface="Arial"/>
            </a:endParaRPr>
          </a:p>
          <a:p>
            <a:pPr>
              <a:spcBef>
                <a:spcPts val="18"/>
              </a:spcBef>
            </a:pPr>
            <a:endParaRPr sz="1200">
              <a:latin typeface="Times New Roman"/>
              <a:cs typeface="Times New Roman"/>
            </a:endParaRPr>
          </a:p>
          <a:p>
            <a:pPr marL="5571" marR="2229">
              <a:lnSpc>
                <a:spcPts val="820"/>
              </a:lnSpc>
              <a:spcBef>
                <a:spcPts val="2"/>
              </a:spcBef>
            </a:pPr>
            <a:r>
              <a:rPr spc="-2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khi </a:t>
            </a:r>
            <a:r>
              <a:rPr spc="-2" dirty="0">
                <a:latin typeface="Arial"/>
                <a:cs typeface="Arial"/>
              </a:rPr>
              <a:t>điều kiện </a:t>
            </a:r>
            <a:r>
              <a:rPr dirty="0">
                <a:latin typeface="Arial"/>
                <a:cs typeface="Arial"/>
              </a:rPr>
              <a:t>trở </a:t>
            </a:r>
            <a:r>
              <a:rPr spc="-2" dirty="0">
                <a:latin typeface="Arial"/>
                <a:cs typeface="Arial"/>
              </a:rPr>
              <a:t>thành sai, </a:t>
            </a:r>
            <a:r>
              <a:rPr dirty="0">
                <a:latin typeface="Arial"/>
                <a:cs typeface="Arial"/>
              </a:rPr>
              <a:t>câu </a:t>
            </a:r>
            <a:r>
              <a:rPr spc="-2" dirty="0">
                <a:latin typeface="Arial"/>
                <a:cs typeface="Arial"/>
              </a:rPr>
              <a:t>lệnh </a:t>
            </a:r>
            <a:r>
              <a:rPr spc="-7" dirty="0">
                <a:latin typeface="Arial"/>
                <a:cs typeface="Arial"/>
              </a:rPr>
              <a:t>while </a:t>
            </a:r>
            <a:r>
              <a:rPr spc="-2" dirty="0">
                <a:latin typeface="Arial"/>
                <a:cs typeface="Arial"/>
              </a:rPr>
              <a:t>dừng lại </a:t>
            </a:r>
            <a:r>
              <a:rPr dirty="0">
                <a:latin typeface="Arial"/>
                <a:cs typeface="Arial"/>
              </a:rPr>
              <a:t>và </a:t>
            </a:r>
            <a:r>
              <a:rPr spc="-4" dirty="0">
                <a:latin typeface="Arial"/>
                <a:cs typeface="Arial"/>
              </a:rPr>
              <a:t>chuyển </a:t>
            </a:r>
            <a:r>
              <a:rPr spc="-2" dirty="0">
                <a:latin typeface="Arial"/>
                <a:cs typeface="Arial"/>
              </a:rPr>
              <a:t>điều khiển đến  </a:t>
            </a:r>
            <a:r>
              <a:rPr dirty="0">
                <a:latin typeface="Arial"/>
                <a:cs typeface="Arial"/>
              </a:rPr>
              <a:t>câu </a:t>
            </a:r>
            <a:r>
              <a:rPr spc="-2" dirty="0">
                <a:latin typeface="Arial"/>
                <a:cs typeface="Arial"/>
              </a:rPr>
              <a:t>lệnh </a:t>
            </a:r>
            <a:r>
              <a:rPr dirty="0">
                <a:latin typeface="Arial"/>
                <a:cs typeface="Arial"/>
              </a:rPr>
              <a:t>tiếp </a:t>
            </a:r>
            <a:r>
              <a:rPr spc="-2" dirty="0">
                <a:latin typeface="Arial"/>
                <a:cs typeface="Arial"/>
              </a:rPr>
              <a:t>theo </a:t>
            </a:r>
            <a:r>
              <a:rPr spc="-4" dirty="0">
                <a:latin typeface="Arial"/>
                <a:cs typeface="Arial"/>
              </a:rPr>
              <a:t>xuất </a:t>
            </a:r>
            <a:r>
              <a:rPr spc="-2" dirty="0">
                <a:latin typeface="Arial"/>
                <a:cs typeface="Arial"/>
              </a:rPr>
              <a:t>hiện </a:t>
            </a:r>
            <a:r>
              <a:rPr dirty="0">
                <a:latin typeface="Arial"/>
                <a:cs typeface="Arial"/>
              </a:rPr>
              <a:t>sau </a:t>
            </a:r>
            <a:r>
              <a:rPr spc="-2" dirty="0">
                <a:latin typeface="Arial"/>
                <a:cs typeface="Arial"/>
              </a:rPr>
              <a:t>khối</a:t>
            </a:r>
            <a:r>
              <a:rPr spc="24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while.</a:t>
            </a:r>
            <a:endParaRPr>
              <a:latin typeface="Arial"/>
              <a:cs typeface="Arial"/>
            </a:endParaRPr>
          </a:p>
          <a:p>
            <a:pPr marL="169095" indent="-120344">
              <a:spcBef>
                <a:spcPts val="63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69373" algn="l"/>
              </a:tabLst>
            </a:pPr>
            <a:r>
              <a:rPr dirty="0">
                <a:latin typeface="Calibri"/>
                <a:cs typeface="Calibri"/>
              </a:rPr>
              <a:t>Hình dưới đây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spc="-2" dirty="0">
                <a:latin typeface="Calibri"/>
                <a:cs typeface="Calibri"/>
              </a:rPr>
              <a:t>thấy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luồng thực </a:t>
            </a:r>
            <a:r>
              <a:rPr dirty="0">
                <a:latin typeface="Calibri"/>
                <a:cs typeface="Calibri"/>
              </a:rPr>
              <a:t>hiện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vòng </a:t>
            </a:r>
            <a:r>
              <a:rPr spc="2" dirty="0">
                <a:latin typeface="Calibri"/>
                <a:cs typeface="Calibri"/>
              </a:rPr>
              <a:t>lặp</a:t>
            </a:r>
            <a:r>
              <a:rPr spc="-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while.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40365" y="1912314"/>
            <a:ext cx="1334164" cy="941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75750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4" dirty="0"/>
              <a:t>Tổng</a:t>
            </a:r>
            <a:r>
              <a:rPr spc="-26" dirty="0"/>
              <a:t> kết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434279"/>
            <a:ext cx="3451408" cy="1979819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2507" indent="-120344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Một cấu trúc </a:t>
            </a:r>
            <a:r>
              <a:rPr spc="-2" dirty="0">
                <a:latin typeface="Calibri"/>
                <a:cs typeface="Calibri"/>
              </a:rPr>
              <a:t>vòng </a:t>
            </a:r>
            <a:r>
              <a:rPr dirty="0">
                <a:latin typeface="Calibri"/>
                <a:cs typeface="Calibri"/>
              </a:rPr>
              <a:t>lặp bao gồm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điều </a:t>
            </a:r>
            <a:r>
              <a:rPr spc="-2" dirty="0">
                <a:latin typeface="Calibri"/>
                <a:cs typeface="Calibri"/>
              </a:rPr>
              <a:t>kiện </a:t>
            </a:r>
            <a:r>
              <a:rPr dirty="0">
                <a:latin typeface="Calibri"/>
                <a:cs typeface="Calibri"/>
              </a:rPr>
              <a:t>là hướng dẫn các trình biên dịch  số lần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khối </a:t>
            </a: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sẽ được </a:t>
            </a:r>
            <a:r>
              <a:rPr spc="2" dirty="0">
                <a:latin typeface="Calibri"/>
                <a:cs typeface="Calibri"/>
              </a:rPr>
              <a:t>thực</a:t>
            </a:r>
            <a:r>
              <a:rPr spc="-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thi.</a:t>
            </a:r>
            <a:endParaRPr>
              <a:latin typeface="Calibri"/>
              <a:cs typeface="Calibri"/>
            </a:endParaRPr>
          </a:p>
          <a:p>
            <a:pPr>
              <a:spcBef>
                <a:spcPts val="11"/>
              </a:spcBef>
              <a:buClr>
                <a:srgbClr val="AC1317"/>
              </a:buClr>
              <a:buFont typeface="Wingdings"/>
              <a:buChar char=""/>
            </a:pPr>
            <a:endParaRPr sz="90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JavaScript </a:t>
            </a:r>
            <a:r>
              <a:rPr spc="2"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spc="2" dirty="0">
                <a:latin typeface="Calibri"/>
                <a:cs typeface="Calibri"/>
              </a:rPr>
              <a:t>ba </a:t>
            </a:r>
            <a:r>
              <a:rPr dirty="0">
                <a:latin typeface="Calibri"/>
                <a:cs typeface="Calibri"/>
              </a:rPr>
              <a:t>loại vòng bao gồm: vòng </a:t>
            </a:r>
            <a:r>
              <a:rPr spc="2" dirty="0">
                <a:latin typeface="Calibri"/>
                <a:cs typeface="Calibri"/>
              </a:rPr>
              <a:t>lặp </a:t>
            </a:r>
            <a:r>
              <a:rPr dirty="0">
                <a:latin typeface="Calibri"/>
                <a:cs typeface="Calibri"/>
              </a:rPr>
              <a:t>while, </a:t>
            </a:r>
            <a:r>
              <a:rPr spc="-20" dirty="0">
                <a:latin typeface="Calibri"/>
                <a:cs typeface="Calibri"/>
              </a:rPr>
              <a:t>for, </a:t>
            </a:r>
            <a:r>
              <a:rPr spc="-4" dirty="0">
                <a:latin typeface="Calibri"/>
                <a:cs typeface="Calibri"/>
              </a:rPr>
              <a:t>và</a:t>
            </a:r>
            <a:r>
              <a:rPr spc="-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do-while.</a:t>
            </a:r>
            <a:endParaRPr>
              <a:latin typeface="Calibri"/>
              <a:cs typeface="Calibri"/>
            </a:endParaRPr>
          </a:p>
          <a:p>
            <a:pPr marL="125916" marR="2507" indent="-120344">
              <a:lnSpc>
                <a:spcPct val="101099"/>
              </a:lnSpc>
              <a:spcBef>
                <a:spcPts val="98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Lệnh break được sử dụng để thoát khỏi vòng lặp </a:t>
            </a:r>
            <a:r>
              <a:rPr spc="2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không kiểm </a:t>
            </a:r>
            <a:r>
              <a:rPr spc="-4" dirty="0">
                <a:latin typeface="Calibri"/>
                <a:cs typeface="Calibri"/>
              </a:rPr>
              <a:t>tra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điều  </a:t>
            </a:r>
            <a:r>
              <a:rPr dirty="0">
                <a:latin typeface="Calibri"/>
                <a:cs typeface="Calibri"/>
              </a:rPr>
              <a:t>kiện </a:t>
            </a:r>
            <a:r>
              <a:rPr spc="2" dirty="0">
                <a:latin typeface="Calibri"/>
                <a:cs typeface="Calibri"/>
              </a:rPr>
              <a:t>quy</a:t>
            </a:r>
            <a:r>
              <a:rPr spc="-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định.</a:t>
            </a:r>
            <a:endParaRPr>
              <a:latin typeface="Calibri"/>
              <a:cs typeface="Calibri"/>
            </a:endParaRPr>
          </a:p>
          <a:p>
            <a:pPr>
              <a:spcBef>
                <a:spcPts val="4"/>
              </a:spcBef>
              <a:buClr>
                <a:srgbClr val="AC1317"/>
              </a:buClr>
              <a:buFont typeface="Wingdings"/>
              <a:buChar char=""/>
            </a:pPr>
            <a:endParaRPr sz="90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Lệnh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Continue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chấm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dứt</a:t>
            </a:r>
            <a:r>
              <a:rPr spc="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việc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thực</a:t>
            </a:r>
            <a:r>
              <a:rPr spc="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hiện</a:t>
            </a:r>
            <a:r>
              <a:rPr spc="1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lần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lặp</a:t>
            </a:r>
            <a:r>
              <a:rPr spc="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hiện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tại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của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vòng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lặp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và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tiếp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tục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13"/>
              </a:spcBef>
            </a:pPr>
            <a:r>
              <a:rPr dirty="0">
                <a:latin typeface="Calibri"/>
                <a:cs typeface="Calibri"/>
              </a:rPr>
              <a:t>lần lặp tiếp </a:t>
            </a:r>
            <a:r>
              <a:rPr spc="2" dirty="0">
                <a:latin typeface="Calibri"/>
                <a:cs typeface="Calibri"/>
              </a:rPr>
              <a:t>theo </a:t>
            </a:r>
            <a:r>
              <a:rPr dirty="0">
                <a:latin typeface="Calibri"/>
                <a:cs typeface="Calibri"/>
              </a:rPr>
              <a:t>bằng cách </a:t>
            </a:r>
            <a:r>
              <a:rPr spc="-4" dirty="0">
                <a:latin typeface="Calibri"/>
                <a:cs typeface="Calibri"/>
              </a:rPr>
              <a:t>trả </a:t>
            </a:r>
            <a:r>
              <a:rPr dirty="0">
                <a:latin typeface="Calibri"/>
                <a:cs typeface="Calibri"/>
              </a:rPr>
              <a:t>lại quyền kiểm soát </a:t>
            </a:r>
            <a:r>
              <a:rPr spc="2" dirty="0">
                <a:latin typeface="Calibri"/>
                <a:cs typeface="Calibri"/>
              </a:rPr>
              <a:t>cho đầu </a:t>
            </a:r>
            <a:r>
              <a:rPr dirty="0">
                <a:latin typeface="Calibri"/>
                <a:cs typeface="Calibri"/>
              </a:rPr>
              <a:t>vòng</a:t>
            </a:r>
            <a:r>
              <a:rPr spc="-8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lặp.</a:t>
            </a:r>
            <a:endParaRPr>
              <a:latin typeface="Calibri"/>
              <a:cs typeface="Calibri"/>
            </a:endParaRPr>
          </a:p>
          <a:p>
            <a:pPr>
              <a:spcBef>
                <a:spcPts val="4"/>
              </a:spcBef>
            </a:pPr>
            <a:endParaRPr sz="90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JavaScript </a:t>
            </a:r>
            <a:r>
              <a:rPr spc="2"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hai loại </a:t>
            </a:r>
            <a:r>
              <a:rPr spc="2" dirty="0">
                <a:latin typeface="Calibri"/>
                <a:cs typeface="Calibri"/>
              </a:rPr>
              <a:t>mảng cụ </a:t>
            </a:r>
            <a:r>
              <a:rPr dirty="0">
                <a:latin typeface="Calibri"/>
                <a:cs typeface="Calibri"/>
              </a:rPr>
              <a:t>thể là, </a:t>
            </a:r>
            <a:r>
              <a:rPr spc="2" dirty="0">
                <a:latin typeface="Calibri"/>
                <a:cs typeface="Calibri"/>
              </a:rPr>
              <a:t>mảng </a:t>
            </a:r>
            <a:r>
              <a:rPr dirty="0">
                <a:latin typeface="Calibri"/>
                <a:cs typeface="Calibri"/>
              </a:rPr>
              <a:t>đơn chiều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mảng </a:t>
            </a:r>
            <a:r>
              <a:rPr dirty="0">
                <a:latin typeface="Calibri"/>
                <a:cs typeface="Calibri"/>
              </a:rPr>
              <a:t>đa</a:t>
            </a:r>
            <a:r>
              <a:rPr spc="-8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chiều?.</a:t>
            </a:r>
            <a:endParaRPr>
              <a:latin typeface="Calibri"/>
              <a:cs typeface="Calibri"/>
            </a:endParaRPr>
          </a:p>
          <a:p>
            <a:pPr>
              <a:spcBef>
                <a:spcPts val="24"/>
              </a:spcBef>
              <a:buClr>
                <a:srgbClr val="AC1317"/>
              </a:buClr>
              <a:buFont typeface="Wingdings"/>
              <a:buChar char=""/>
            </a:pPr>
            <a:endParaRPr sz="1100">
              <a:latin typeface="Times New Roman"/>
              <a:cs typeface="Times New Roman"/>
            </a:endParaRPr>
          </a:p>
          <a:p>
            <a:pPr marL="125916" marR="3064" indent="-120344">
              <a:lnSpc>
                <a:spcPct val="111900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  <a:tab pos="397247" algn="l"/>
              </a:tabLst>
            </a:pPr>
            <a:r>
              <a:rPr spc="-7" dirty="0">
                <a:latin typeface="Calibri"/>
                <a:cs typeface="Calibri"/>
              </a:rPr>
              <a:t>Vòng	</a:t>
            </a:r>
            <a:r>
              <a:rPr dirty="0">
                <a:latin typeface="Calibri"/>
                <a:cs typeface="Calibri"/>
              </a:rPr>
              <a:t>lặp </a:t>
            </a:r>
            <a:r>
              <a:rPr spc="-2" dirty="0">
                <a:latin typeface="Calibri"/>
                <a:cs typeface="Calibri"/>
              </a:rPr>
              <a:t>for…in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4" dirty="0">
                <a:latin typeface="Calibri"/>
                <a:cs typeface="Calibri"/>
              </a:rPr>
              <a:t>mở </a:t>
            </a:r>
            <a:r>
              <a:rPr spc="-2" dirty="0">
                <a:latin typeface="Calibri"/>
                <a:cs typeface="Calibri"/>
              </a:rPr>
              <a:t>rộng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spc="-2" dirty="0">
                <a:latin typeface="Calibri"/>
                <a:cs typeface="Calibri"/>
              </a:rPr>
              <a:t>vòng </a:t>
            </a:r>
            <a:r>
              <a:rPr dirty="0">
                <a:latin typeface="Calibri"/>
                <a:cs typeface="Calibri"/>
              </a:rPr>
              <a:t>lặp cho phép </a:t>
            </a:r>
            <a:r>
              <a:rPr spc="2" dirty="0">
                <a:latin typeface="Calibri"/>
                <a:cs typeface="Calibri"/>
              </a:rPr>
              <a:t>thực </a:t>
            </a:r>
            <a:r>
              <a:rPr spc="-2" dirty="0">
                <a:latin typeface="Calibri"/>
                <a:cs typeface="Calibri"/>
              </a:rPr>
              <a:t>hiện </a:t>
            </a:r>
            <a:r>
              <a:rPr dirty="0">
                <a:latin typeface="Calibri"/>
                <a:cs typeface="Calibri"/>
              </a:rPr>
              <a:t>hành  </a:t>
            </a:r>
            <a:r>
              <a:rPr spc="2" dirty="0">
                <a:latin typeface="Calibri"/>
                <a:cs typeface="Calibri"/>
              </a:rPr>
              <a:t>động cụ </a:t>
            </a:r>
            <a:r>
              <a:rPr dirty="0">
                <a:latin typeface="Calibri"/>
                <a:cs typeface="Calibri"/>
              </a:rPr>
              <a:t>thể trên các đối tượng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mảng.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828237"/>
            <a:ext cx="3960813" cy="315927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1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41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85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65584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2" dirty="0"/>
              <a:t>Vòng </a:t>
            </a:r>
            <a:r>
              <a:rPr spc="-2" dirty="0"/>
              <a:t>lặp while</a:t>
            </a:r>
            <a:r>
              <a:rPr spc="-4" dirty="0"/>
              <a:t> </a:t>
            </a:r>
            <a:r>
              <a:rPr spc="-2" dirty="0"/>
              <a:t>2-3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1520" y="497080"/>
            <a:ext cx="3567685" cy="2070137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5571">
              <a:spcBef>
                <a:spcPts val="53"/>
              </a:spcBef>
            </a:pPr>
            <a:r>
              <a:rPr b="1" spc="2" dirty="0">
                <a:latin typeface="Calibri"/>
                <a:cs typeface="Calibri"/>
              </a:rPr>
              <a:t>Cú</a:t>
            </a:r>
            <a:r>
              <a:rPr b="1" spc="88" dirty="0">
                <a:latin typeface="Calibri"/>
                <a:cs typeface="Calibri"/>
              </a:rPr>
              <a:t> </a:t>
            </a:r>
            <a:r>
              <a:rPr b="1" spc="2" dirty="0">
                <a:latin typeface="Calibri"/>
                <a:cs typeface="Calibri"/>
              </a:rPr>
              <a:t>pháp: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2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42343">
              <a:lnSpc>
                <a:spcPts val="950"/>
              </a:lnSpc>
            </a:pPr>
            <a:r>
              <a:rPr spc="2" dirty="0">
                <a:latin typeface="Courier New"/>
                <a:cs typeface="Courier New"/>
              </a:rPr>
              <a:t>while</a:t>
            </a:r>
            <a:r>
              <a:rPr dirty="0">
                <a:latin typeface="Courier New"/>
                <a:cs typeface="Courier New"/>
              </a:rPr>
              <a:t> (condition)</a:t>
            </a:r>
          </a:p>
          <a:p>
            <a:pPr marL="42343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{</a:t>
            </a:r>
            <a:endParaRPr dirty="0">
              <a:latin typeface="Courier New"/>
              <a:cs typeface="Courier New"/>
            </a:endParaRPr>
          </a:p>
          <a:p>
            <a:pPr marL="42343">
              <a:lnSpc>
                <a:spcPts val="952"/>
              </a:lnSpc>
            </a:pPr>
            <a:r>
              <a:rPr spc="2" dirty="0">
                <a:latin typeface="Courier New"/>
                <a:cs typeface="Courier New"/>
              </a:rPr>
              <a:t>//</a:t>
            </a:r>
            <a:r>
              <a:rPr spc="4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statements;</a:t>
            </a:r>
          </a:p>
          <a:p>
            <a:pPr marL="42343">
              <a:spcBef>
                <a:spcPts val="197"/>
              </a:spcBef>
            </a:pPr>
            <a:r>
              <a:rPr spc="2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  <a:p>
            <a:pPr marL="196673" indent="-120623">
              <a:spcBef>
                <a:spcPts val="6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96952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70479">
              <a:spcBef>
                <a:spcPts val="243"/>
              </a:spcBef>
            </a:pPr>
            <a:r>
              <a:rPr spc="2" dirty="0">
                <a:latin typeface="Courier New"/>
                <a:cs typeface="Courier New"/>
              </a:rPr>
              <a:t>&lt;script&gt;</a:t>
            </a:r>
            <a:endParaRPr dirty="0">
              <a:latin typeface="Courier New"/>
              <a:cs typeface="Courier New"/>
            </a:endParaRPr>
          </a:p>
          <a:p>
            <a:pPr marL="70479" marR="1816863">
              <a:lnSpc>
                <a:spcPct val="111600"/>
              </a:lnSpc>
              <a:spcBef>
                <a:spcPts val="92"/>
              </a:spcBef>
            </a:pPr>
            <a:r>
              <a:rPr spc="2" dirty="0">
                <a:latin typeface="Courier New"/>
                <a:cs typeface="Courier New"/>
              </a:rPr>
              <a:t>var i = </a:t>
            </a:r>
            <a:r>
              <a:rPr dirty="0">
                <a:latin typeface="Courier New"/>
                <a:cs typeface="Courier New"/>
              </a:rPr>
              <a:t>0;  </a:t>
            </a:r>
            <a:r>
              <a:rPr spc="2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sum </a:t>
            </a:r>
            <a:r>
              <a:rPr spc="2" dirty="0">
                <a:latin typeface="Courier New"/>
                <a:cs typeface="Courier New"/>
              </a:rPr>
              <a:t>=</a:t>
            </a:r>
            <a:r>
              <a:rPr spc="-20"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0;  </a:t>
            </a:r>
            <a:r>
              <a:rPr dirty="0">
                <a:latin typeface="Courier New"/>
                <a:cs typeface="Courier New"/>
              </a:rPr>
              <a:t>while(i&lt;=10)</a:t>
            </a:r>
          </a:p>
          <a:p>
            <a:pPr marL="70479">
              <a:lnSpc>
                <a:spcPts val="906"/>
              </a:lnSpc>
            </a:pPr>
            <a:r>
              <a:rPr spc="2" dirty="0">
                <a:latin typeface="Courier New"/>
                <a:cs typeface="Courier New"/>
              </a:rPr>
              <a:t>{</a:t>
            </a:r>
            <a:endParaRPr dirty="0">
              <a:latin typeface="Courier New"/>
              <a:cs typeface="Courier New"/>
            </a:endParaRPr>
          </a:p>
          <a:p>
            <a:pPr marL="70479">
              <a:lnSpc>
                <a:spcPts val="932"/>
              </a:lnSpc>
            </a:pPr>
            <a:r>
              <a:rPr spc="2" dirty="0">
                <a:latin typeface="Courier New"/>
                <a:cs typeface="Courier New"/>
              </a:rPr>
              <a:t>sum = sum +</a:t>
            </a:r>
            <a:r>
              <a:rPr spc="-4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i;</a:t>
            </a:r>
          </a:p>
          <a:p>
            <a:pPr marL="70479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i = i +</a:t>
            </a:r>
            <a:r>
              <a:rPr spc="11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1;</a:t>
            </a:r>
          </a:p>
          <a:p>
            <a:pPr marL="70479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}</a:t>
            </a:r>
            <a:endParaRPr dirty="0">
              <a:latin typeface="Courier New"/>
              <a:cs typeface="Courier New"/>
            </a:endParaRPr>
          </a:p>
          <a:p>
            <a:pPr marL="70479">
              <a:lnSpc>
                <a:spcPts val="952"/>
              </a:lnSpc>
            </a:pPr>
            <a:r>
              <a:rPr dirty="0">
                <a:latin typeface="Courier New"/>
                <a:cs typeface="Courier New"/>
              </a:rPr>
              <a:t>alert(‘Sum </a:t>
            </a:r>
            <a:r>
              <a:rPr spc="2" dirty="0">
                <a:latin typeface="Courier New"/>
                <a:cs typeface="Courier New"/>
              </a:rPr>
              <a:t>of </a:t>
            </a:r>
            <a:r>
              <a:rPr dirty="0">
                <a:latin typeface="Courier New"/>
                <a:cs typeface="Courier New"/>
              </a:rPr>
              <a:t>first </a:t>
            </a:r>
            <a:r>
              <a:rPr spc="2" dirty="0">
                <a:latin typeface="Courier New"/>
                <a:cs typeface="Courier New"/>
              </a:rPr>
              <a:t>10 </a:t>
            </a:r>
            <a:r>
              <a:rPr dirty="0">
                <a:latin typeface="Courier New"/>
                <a:cs typeface="Courier New"/>
              </a:rPr>
              <a:t>numbers: </a:t>
            </a:r>
            <a:r>
              <a:rPr spc="2" dirty="0">
                <a:latin typeface="Courier New"/>
                <a:cs typeface="Courier New"/>
              </a:rPr>
              <a:t>‘ +</a:t>
            </a:r>
            <a:r>
              <a:rPr spc="46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sum);</a:t>
            </a:r>
          </a:p>
          <a:p>
            <a:pPr marL="70479">
              <a:spcBef>
                <a:spcPts val="195"/>
              </a:spcBef>
            </a:pPr>
            <a:r>
              <a:rPr dirty="0">
                <a:latin typeface="Courier New"/>
                <a:cs typeface="Courier New"/>
              </a:rPr>
              <a:t>&lt;/script&gt;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65584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2" dirty="0"/>
              <a:t>Vòng </a:t>
            </a:r>
            <a:r>
              <a:rPr spc="-2" dirty="0"/>
              <a:t>lặp while 3-3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46369"/>
            <a:ext cx="447516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4122" y="578132"/>
            <a:ext cx="2587071" cy="9862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42864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2" dirty="0"/>
              <a:t>Vòng </a:t>
            </a:r>
            <a:r>
              <a:rPr spc="-2" dirty="0"/>
              <a:t>lặp </a:t>
            </a:r>
            <a:r>
              <a:rPr spc="-15" dirty="0"/>
              <a:t>for</a:t>
            </a:r>
            <a:r>
              <a:rPr spc="-2" dirty="0"/>
              <a:t> </a:t>
            </a:r>
            <a:r>
              <a:rPr dirty="0"/>
              <a:t>1-4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7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2357" y="408433"/>
            <a:ext cx="3663752" cy="285099"/>
          </a:xfrm>
          <a:custGeom>
            <a:avLst/>
            <a:gdLst/>
            <a:ahLst/>
            <a:cxnLst/>
            <a:rect l="l" t="t" r="r" b="b"/>
            <a:pathLst>
              <a:path w="8458200" h="638810">
                <a:moveTo>
                  <a:pt x="8351774" y="0"/>
                </a:moveTo>
                <a:lnTo>
                  <a:pt x="106425" y="0"/>
                </a:lnTo>
                <a:lnTo>
                  <a:pt x="65000" y="8360"/>
                </a:lnTo>
                <a:lnTo>
                  <a:pt x="31172" y="31162"/>
                </a:lnTo>
                <a:lnTo>
                  <a:pt x="8363" y="64990"/>
                </a:lnTo>
                <a:lnTo>
                  <a:pt x="0" y="106425"/>
                </a:lnTo>
                <a:lnTo>
                  <a:pt x="0" y="532129"/>
                </a:lnTo>
                <a:lnTo>
                  <a:pt x="8363" y="573565"/>
                </a:lnTo>
                <a:lnTo>
                  <a:pt x="31172" y="607393"/>
                </a:lnTo>
                <a:lnTo>
                  <a:pt x="65000" y="630195"/>
                </a:lnTo>
                <a:lnTo>
                  <a:pt x="106425" y="638555"/>
                </a:lnTo>
                <a:lnTo>
                  <a:pt x="8351774" y="638555"/>
                </a:lnTo>
                <a:lnTo>
                  <a:pt x="8393209" y="630195"/>
                </a:lnTo>
                <a:lnTo>
                  <a:pt x="8427037" y="607393"/>
                </a:lnTo>
                <a:lnTo>
                  <a:pt x="8449839" y="573565"/>
                </a:lnTo>
                <a:lnTo>
                  <a:pt x="8458200" y="532129"/>
                </a:lnTo>
                <a:lnTo>
                  <a:pt x="8458200" y="106425"/>
                </a:lnTo>
                <a:lnTo>
                  <a:pt x="8449839" y="64990"/>
                </a:lnTo>
                <a:lnTo>
                  <a:pt x="8427037" y="31162"/>
                </a:lnTo>
                <a:lnTo>
                  <a:pt x="8393209" y="8360"/>
                </a:lnTo>
                <a:lnTo>
                  <a:pt x="8351774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357" y="408433"/>
            <a:ext cx="3663752" cy="285099"/>
          </a:xfrm>
          <a:custGeom>
            <a:avLst/>
            <a:gdLst/>
            <a:ahLst/>
            <a:cxnLst/>
            <a:rect l="l" t="t" r="r" b="b"/>
            <a:pathLst>
              <a:path w="8458200" h="638810">
                <a:moveTo>
                  <a:pt x="0" y="106425"/>
                </a:moveTo>
                <a:lnTo>
                  <a:pt x="8363" y="64990"/>
                </a:lnTo>
                <a:lnTo>
                  <a:pt x="31172" y="31162"/>
                </a:lnTo>
                <a:lnTo>
                  <a:pt x="65000" y="8360"/>
                </a:lnTo>
                <a:lnTo>
                  <a:pt x="106425" y="0"/>
                </a:lnTo>
                <a:lnTo>
                  <a:pt x="8351774" y="0"/>
                </a:lnTo>
                <a:lnTo>
                  <a:pt x="8393209" y="8360"/>
                </a:lnTo>
                <a:lnTo>
                  <a:pt x="8427037" y="31162"/>
                </a:lnTo>
                <a:lnTo>
                  <a:pt x="8449839" y="64990"/>
                </a:lnTo>
                <a:lnTo>
                  <a:pt x="8458200" y="106425"/>
                </a:lnTo>
                <a:lnTo>
                  <a:pt x="8458200" y="532129"/>
                </a:lnTo>
                <a:lnTo>
                  <a:pt x="8449839" y="573565"/>
                </a:lnTo>
                <a:lnTo>
                  <a:pt x="8427037" y="607393"/>
                </a:lnTo>
                <a:lnTo>
                  <a:pt x="8393209" y="630195"/>
                </a:lnTo>
                <a:lnTo>
                  <a:pt x="8351774" y="638555"/>
                </a:lnTo>
                <a:lnTo>
                  <a:pt x="106425" y="638555"/>
                </a:lnTo>
                <a:lnTo>
                  <a:pt x="65000" y="630195"/>
                </a:lnTo>
                <a:lnTo>
                  <a:pt x="31172" y="607393"/>
                </a:lnTo>
                <a:lnTo>
                  <a:pt x="8363" y="573565"/>
                </a:lnTo>
                <a:lnTo>
                  <a:pt x="0" y="532129"/>
                </a:lnTo>
                <a:lnTo>
                  <a:pt x="0" y="10642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745110"/>
            <a:ext cx="3663752" cy="284532"/>
          </a:xfrm>
          <a:custGeom>
            <a:avLst/>
            <a:gdLst/>
            <a:ahLst/>
            <a:cxnLst/>
            <a:rect l="l" t="t" r="r" b="b"/>
            <a:pathLst>
              <a:path w="8458200" h="637539">
                <a:moveTo>
                  <a:pt x="8352028" y="0"/>
                </a:moveTo>
                <a:lnTo>
                  <a:pt x="106172" y="0"/>
                </a:lnTo>
                <a:lnTo>
                  <a:pt x="64845" y="8338"/>
                </a:lnTo>
                <a:lnTo>
                  <a:pt x="31097" y="31083"/>
                </a:lnTo>
                <a:lnTo>
                  <a:pt x="8343" y="64829"/>
                </a:lnTo>
                <a:lnTo>
                  <a:pt x="0" y="106172"/>
                </a:lnTo>
                <a:lnTo>
                  <a:pt x="0" y="530860"/>
                </a:lnTo>
                <a:lnTo>
                  <a:pt x="8343" y="572202"/>
                </a:lnTo>
                <a:lnTo>
                  <a:pt x="31097" y="605948"/>
                </a:lnTo>
                <a:lnTo>
                  <a:pt x="64845" y="628693"/>
                </a:lnTo>
                <a:lnTo>
                  <a:pt x="106172" y="637032"/>
                </a:lnTo>
                <a:lnTo>
                  <a:pt x="8352028" y="637032"/>
                </a:lnTo>
                <a:lnTo>
                  <a:pt x="8393370" y="628693"/>
                </a:lnTo>
                <a:lnTo>
                  <a:pt x="8427116" y="605948"/>
                </a:lnTo>
                <a:lnTo>
                  <a:pt x="8449861" y="572202"/>
                </a:lnTo>
                <a:lnTo>
                  <a:pt x="8458200" y="530860"/>
                </a:lnTo>
                <a:lnTo>
                  <a:pt x="8458200" y="106172"/>
                </a:lnTo>
                <a:lnTo>
                  <a:pt x="8449861" y="64829"/>
                </a:lnTo>
                <a:lnTo>
                  <a:pt x="8427116" y="31083"/>
                </a:lnTo>
                <a:lnTo>
                  <a:pt x="8393370" y="8338"/>
                </a:lnTo>
                <a:lnTo>
                  <a:pt x="8352028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745110"/>
            <a:ext cx="3663752" cy="284532"/>
          </a:xfrm>
          <a:custGeom>
            <a:avLst/>
            <a:gdLst/>
            <a:ahLst/>
            <a:cxnLst/>
            <a:rect l="l" t="t" r="r" b="b"/>
            <a:pathLst>
              <a:path w="8458200" h="637539">
                <a:moveTo>
                  <a:pt x="0" y="106172"/>
                </a:moveTo>
                <a:lnTo>
                  <a:pt x="8343" y="64829"/>
                </a:lnTo>
                <a:lnTo>
                  <a:pt x="31097" y="31083"/>
                </a:lnTo>
                <a:lnTo>
                  <a:pt x="64845" y="8338"/>
                </a:lnTo>
                <a:lnTo>
                  <a:pt x="106172" y="0"/>
                </a:lnTo>
                <a:lnTo>
                  <a:pt x="8352028" y="0"/>
                </a:lnTo>
                <a:lnTo>
                  <a:pt x="8393370" y="8338"/>
                </a:lnTo>
                <a:lnTo>
                  <a:pt x="8427116" y="31083"/>
                </a:lnTo>
                <a:lnTo>
                  <a:pt x="8449861" y="64829"/>
                </a:lnTo>
                <a:lnTo>
                  <a:pt x="8458200" y="106172"/>
                </a:lnTo>
                <a:lnTo>
                  <a:pt x="8458200" y="530860"/>
                </a:lnTo>
                <a:lnTo>
                  <a:pt x="8449861" y="572202"/>
                </a:lnTo>
                <a:lnTo>
                  <a:pt x="8427116" y="605948"/>
                </a:lnTo>
                <a:lnTo>
                  <a:pt x="8393370" y="628693"/>
                </a:lnTo>
                <a:lnTo>
                  <a:pt x="8352028" y="637032"/>
                </a:lnTo>
                <a:lnTo>
                  <a:pt x="106172" y="637032"/>
                </a:lnTo>
                <a:lnTo>
                  <a:pt x="64845" y="628693"/>
                </a:lnTo>
                <a:lnTo>
                  <a:pt x="31097" y="605948"/>
                </a:lnTo>
                <a:lnTo>
                  <a:pt x="8343" y="572202"/>
                </a:lnTo>
                <a:lnTo>
                  <a:pt x="0" y="530860"/>
                </a:lnTo>
                <a:lnTo>
                  <a:pt x="0" y="1061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1072265"/>
            <a:ext cx="3663752" cy="290483"/>
          </a:xfrm>
          <a:custGeom>
            <a:avLst/>
            <a:gdLst/>
            <a:ahLst/>
            <a:cxnLst/>
            <a:rect l="l" t="t" r="r" b="b"/>
            <a:pathLst>
              <a:path w="8458200" h="650875">
                <a:moveTo>
                  <a:pt x="8349742" y="0"/>
                </a:moveTo>
                <a:lnTo>
                  <a:pt x="108458" y="0"/>
                </a:lnTo>
                <a:lnTo>
                  <a:pt x="66238" y="8516"/>
                </a:lnTo>
                <a:lnTo>
                  <a:pt x="31764" y="31750"/>
                </a:lnTo>
                <a:lnTo>
                  <a:pt x="8522" y="66222"/>
                </a:lnTo>
                <a:lnTo>
                  <a:pt x="0" y="108458"/>
                </a:lnTo>
                <a:lnTo>
                  <a:pt x="0" y="542289"/>
                </a:lnTo>
                <a:lnTo>
                  <a:pt x="8522" y="584525"/>
                </a:lnTo>
                <a:lnTo>
                  <a:pt x="31764" y="618998"/>
                </a:lnTo>
                <a:lnTo>
                  <a:pt x="66238" y="642231"/>
                </a:lnTo>
                <a:lnTo>
                  <a:pt x="108458" y="650748"/>
                </a:lnTo>
                <a:lnTo>
                  <a:pt x="8349742" y="650748"/>
                </a:lnTo>
                <a:lnTo>
                  <a:pt x="8391977" y="642231"/>
                </a:lnTo>
                <a:lnTo>
                  <a:pt x="8426450" y="618998"/>
                </a:lnTo>
                <a:lnTo>
                  <a:pt x="8449683" y="584525"/>
                </a:lnTo>
                <a:lnTo>
                  <a:pt x="8458200" y="542289"/>
                </a:lnTo>
                <a:lnTo>
                  <a:pt x="8458200" y="108458"/>
                </a:lnTo>
                <a:lnTo>
                  <a:pt x="8449683" y="66222"/>
                </a:lnTo>
                <a:lnTo>
                  <a:pt x="8426450" y="31750"/>
                </a:lnTo>
                <a:lnTo>
                  <a:pt x="8391977" y="8516"/>
                </a:lnTo>
                <a:lnTo>
                  <a:pt x="8349742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072265"/>
            <a:ext cx="3663752" cy="290483"/>
          </a:xfrm>
          <a:custGeom>
            <a:avLst/>
            <a:gdLst/>
            <a:ahLst/>
            <a:cxnLst/>
            <a:rect l="l" t="t" r="r" b="b"/>
            <a:pathLst>
              <a:path w="8458200" h="650875">
                <a:moveTo>
                  <a:pt x="0" y="108458"/>
                </a:moveTo>
                <a:lnTo>
                  <a:pt x="8522" y="66222"/>
                </a:lnTo>
                <a:lnTo>
                  <a:pt x="31764" y="31750"/>
                </a:lnTo>
                <a:lnTo>
                  <a:pt x="66238" y="8516"/>
                </a:lnTo>
                <a:lnTo>
                  <a:pt x="108458" y="0"/>
                </a:lnTo>
                <a:lnTo>
                  <a:pt x="8349742" y="0"/>
                </a:lnTo>
                <a:lnTo>
                  <a:pt x="8391977" y="8516"/>
                </a:lnTo>
                <a:lnTo>
                  <a:pt x="8426450" y="31750"/>
                </a:lnTo>
                <a:lnTo>
                  <a:pt x="8449683" y="66222"/>
                </a:lnTo>
                <a:lnTo>
                  <a:pt x="8458200" y="108458"/>
                </a:lnTo>
                <a:lnTo>
                  <a:pt x="8458200" y="542289"/>
                </a:lnTo>
                <a:lnTo>
                  <a:pt x="8449683" y="584525"/>
                </a:lnTo>
                <a:lnTo>
                  <a:pt x="8426450" y="618998"/>
                </a:lnTo>
                <a:lnTo>
                  <a:pt x="8391977" y="642231"/>
                </a:lnTo>
                <a:lnTo>
                  <a:pt x="8349742" y="650748"/>
                </a:lnTo>
                <a:lnTo>
                  <a:pt x="108458" y="650748"/>
                </a:lnTo>
                <a:lnTo>
                  <a:pt x="66238" y="642231"/>
                </a:lnTo>
                <a:lnTo>
                  <a:pt x="31764" y="618998"/>
                </a:lnTo>
                <a:lnTo>
                  <a:pt x="8522" y="584525"/>
                </a:lnTo>
                <a:lnTo>
                  <a:pt x="0" y="542289"/>
                </a:lnTo>
                <a:lnTo>
                  <a:pt x="0" y="10845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1419825"/>
            <a:ext cx="3663752" cy="281131"/>
          </a:xfrm>
          <a:custGeom>
            <a:avLst/>
            <a:gdLst/>
            <a:ahLst/>
            <a:cxnLst/>
            <a:rect l="l" t="t" r="r" b="b"/>
            <a:pathLst>
              <a:path w="8458200" h="629920">
                <a:moveTo>
                  <a:pt x="8353298" y="0"/>
                </a:moveTo>
                <a:lnTo>
                  <a:pt x="104902" y="0"/>
                </a:lnTo>
                <a:lnTo>
                  <a:pt x="64068" y="8247"/>
                </a:lnTo>
                <a:lnTo>
                  <a:pt x="30724" y="30734"/>
                </a:lnTo>
                <a:lnTo>
                  <a:pt x="8243" y="64079"/>
                </a:lnTo>
                <a:lnTo>
                  <a:pt x="0" y="104901"/>
                </a:lnTo>
                <a:lnTo>
                  <a:pt x="0" y="524510"/>
                </a:lnTo>
                <a:lnTo>
                  <a:pt x="8243" y="565332"/>
                </a:lnTo>
                <a:lnTo>
                  <a:pt x="30724" y="598678"/>
                </a:lnTo>
                <a:lnTo>
                  <a:pt x="64068" y="621164"/>
                </a:lnTo>
                <a:lnTo>
                  <a:pt x="104902" y="629412"/>
                </a:lnTo>
                <a:lnTo>
                  <a:pt x="8353298" y="629412"/>
                </a:lnTo>
                <a:lnTo>
                  <a:pt x="8394120" y="621164"/>
                </a:lnTo>
                <a:lnTo>
                  <a:pt x="8427466" y="598678"/>
                </a:lnTo>
                <a:lnTo>
                  <a:pt x="8449952" y="565332"/>
                </a:lnTo>
                <a:lnTo>
                  <a:pt x="8458200" y="524510"/>
                </a:lnTo>
                <a:lnTo>
                  <a:pt x="8458200" y="104901"/>
                </a:lnTo>
                <a:lnTo>
                  <a:pt x="8449952" y="64079"/>
                </a:lnTo>
                <a:lnTo>
                  <a:pt x="8427466" y="30734"/>
                </a:lnTo>
                <a:lnTo>
                  <a:pt x="8394120" y="8247"/>
                </a:lnTo>
                <a:lnTo>
                  <a:pt x="8353298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1419825"/>
            <a:ext cx="3663752" cy="281131"/>
          </a:xfrm>
          <a:custGeom>
            <a:avLst/>
            <a:gdLst/>
            <a:ahLst/>
            <a:cxnLst/>
            <a:rect l="l" t="t" r="r" b="b"/>
            <a:pathLst>
              <a:path w="8458200" h="629920">
                <a:moveTo>
                  <a:pt x="0" y="104901"/>
                </a:moveTo>
                <a:lnTo>
                  <a:pt x="8243" y="64079"/>
                </a:lnTo>
                <a:lnTo>
                  <a:pt x="30724" y="30733"/>
                </a:lnTo>
                <a:lnTo>
                  <a:pt x="64068" y="8247"/>
                </a:lnTo>
                <a:lnTo>
                  <a:pt x="104902" y="0"/>
                </a:lnTo>
                <a:lnTo>
                  <a:pt x="8353298" y="0"/>
                </a:lnTo>
                <a:lnTo>
                  <a:pt x="8394120" y="8247"/>
                </a:lnTo>
                <a:lnTo>
                  <a:pt x="8427466" y="30734"/>
                </a:lnTo>
                <a:lnTo>
                  <a:pt x="8449952" y="64079"/>
                </a:lnTo>
                <a:lnTo>
                  <a:pt x="8458200" y="104901"/>
                </a:lnTo>
                <a:lnTo>
                  <a:pt x="8458200" y="524510"/>
                </a:lnTo>
                <a:lnTo>
                  <a:pt x="8449952" y="565332"/>
                </a:lnTo>
                <a:lnTo>
                  <a:pt x="8427466" y="598677"/>
                </a:lnTo>
                <a:lnTo>
                  <a:pt x="8394120" y="621164"/>
                </a:lnTo>
                <a:lnTo>
                  <a:pt x="8353298" y="629412"/>
                </a:lnTo>
                <a:lnTo>
                  <a:pt x="104902" y="629412"/>
                </a:lnTo>
                <a:lnTo>
                  <a:pt x="64068" y="621164"/>
                </a:lnTo>
                <a:lnTo>
                  <a:pt x="30724" y="598678"/>
                </a:lnTo>
                <a:lnTo>
                  <a:pt x="8243" y="565332"/>
                </a:lnTo>
                <a:lnTo>
                  <a:pt x="0" y="524510"/>
                </a:lnTo>
                <a:lnTo>
                  <a:pt x="0" y="10490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9566" y="421186"/>
            <a:ext cx="3541077" cy="2203421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103351">
              <a:lnSpc>
                <a:spcPts val="820"/>
              </a:lnSpc>
              <a:spcBef>
                <a:spcPts val="178"/>
              </a:spcBef>
            </a:pPr>
            <a:r>
              <a:rPr spc="-2" dirty="0">
                <a:latin typeface="Arial"/>
                <a:cs typeface="Arial"/>
              </a:rPr>
              <a:t>Vòng lặp </a:t>
            </a:r>
            <a:r>
              <a:rPr dirty="0">
                <a:latin typeface="Arial"/>
                <a:cs typeface="Arial"/>
              </a:rPr>
              <a:t>for </a:t>
            </a:r>
            <a:r>
              <a:rPr spc="-2" dirty="0">
                <a:latin typeface="Arial"/>
                <a:cs typeface="Arial"/>
              </a:rPr>
              <a:t>tương </a:t>
            </a:r>
            <a:r>
              <a:rPr dirty="0">
                <a:latin typeface="Arial"/>
                <a:cs typeface="Arial"/>
              </a:rPr>
              <a:t>tự </a:t>
            </a:r>
            <a:r>
              <a:rPr spc="-2" dirty="0">
                <a:latin typeface="Arial"/>
                <a:cs typeface="Arial"/>
              </a:rPr>
              <a:t>như vòng lặp </a:t>
            </a:r>
            <a:r>
              <a:rPr spc="-7" dirty="0">
                <a:latin typeface="Arial"/>
                <a:cs typeface="Arial"/>
              </a:rPr>
              <a:t>while </a:t>
            </a:r>
            <a:r>
              <a:rPr spc="-2" dirty="0">
                <a:latin typeface="Arial"/>
                <a:cs typeface="Arial"/>
              </a:rPr>
              <a:t>như nó thực hiện </a:t>
            </a:r>
            <a:r>
              <a:rPr dirty="0">
                <a:latin typeface="Arial"/>
                <a:cs typeface="Arial"/>
              </a:rPr>
              <a:t>các câu </a:t>
            </a:r>
            <a:r>
              <a:rPr spc="-2" dirty="0">
                <a:latin typeface="Arial"/>
                <a:cs typeface="Arial"/>
              </a:rPr>
              <a:t>lệnh trong  vòng lặp </a:t>
            </a:r>
            <a:r>
              <a:rPr dirty="0">
                <a:latin typeface="Arial"/>
                <a:cs typeface="Arial"/>
              </a:rPr>
              <a:t>khi </a:t>
            </a:r>
            <a:r>
              <a:rPr spc="-2" dirty="0">
                <a:latin typeface="Arial"/>
                <a:cs typeface="Arial"/>
              </a:rPr>
              <a:t>điều kiện là</a:t>
            </a:r>
            <a:r>
              <a:rPr spc="15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đúng.</a:t>
            </a:r>
            <a:endParaRPr>
              <a:latin typeface="Arial"/>
              <a:cs typeface="Arial"/>
            </a:endParaRPr>
          </a:p>
          <a:p>
            <a:pPr>
              <a:spcBef>
                <a:spcPts val="2"/>
              </a:spcBef>
            </a:pPr>
            <a:endParaRPr>
              <a:latin typeface="Times New Roman"/>
              <a:cs typeface="Times New Roman"/>
            </a:endParaRPr>
          </a:p>
          <a:p>
            <a:pPr marL="5571" marR="142909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Không </a:t>
            </a:r>
            <a:r>
              <a:rPr spc="-4" dirty="0">
                <a:latin typeface="Arial"/>
                <a:cs typeface="Arial"/>
              </a:rPr>
              <a:t>giống </a:t>
            </a:r>
            <a:r>
              <a:rPr spc="-2" dirty="0">
                <a:latin typeface="Arial"/>
                <a:cs typeface="Arial"/>
              </a:rPr>
              <a:t>như vòng lặp </a:t>
            </a:r>
            <a:r>
              <a:rPr spc="-7" dirty="0">
                <a:latin typeface="Arial"/>
                <a:cs typeface="Arial"/>
              </a:rPr>
              <a:t>while, </a:t>
            </a:r>
            <a:r>
              <a:rPr spc="-2" dirty="0">
                <a:latin typeface="Arial"/>
                <a:cs typeface="Arial"/>
              </a:rPr>
              <a:t>vòng lặp </a:t>
            </a:r>
            <a:r>
              <a:rPr dirty="0">
                <a:latin typeface="Arial"/>
                <a:cs typeface="Arial"/>
              </a:rPr>
              <a:t>for chỉ </a:t>
            </a:r>
            <a:r>
              <a:rPr spc="-2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câu lệnh kiểm soát  vòng lặp </a:t>
            </a:r>
            <a:r>
              <a:rPr dirty="0">
                <a:latin typeface="Arial"/>
                <a:cs typeface="Arial"/>
              </a:rPr>
              <a:t>ở </a:t>
            </a:r>
            <a:r>
              <a:rPr spc="-2" dirty="0">
                <a:latin typeface="Arial"/>
                <a:cs typeface="Arial"/>
              </a:rPr>
              <a:t>đầu thay </a:t>
            </a:r>
            <a:r>
              <a:rPr dirty="0">
                <a:latin typeface="Arial"/>
                <a:cs typeface="Arial"/>
              </a:rPr>
              <a:t>vì </a:t>
            </a:r>
            <a:r>
              <a:rPr spc="-2" dirty="0">
                <a:latin typeface="Arial"/>
                <a:cs typeface="Arial"/>
              </a:rPr>
              <a:t>trong thân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2" dirty="0">
                <a:latin typeface="Arial"/>
                <a:cs typeface="Arial"/>
              </a:rPr>
              <a:t>vòng</a:t>
            </a:r>
            <a:r>
              <a:rPr spc="22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lặp.</a:t>
            </a:r>
            <a:endParaRPr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>
              <a:latin typeface="Times New Roman"/>
              <a:cs typeface="Times New Roman"/>
            </a:endParaRPr>
          </a:p>
          <a:p>
            <a:pPr marL="5850" marR="2229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Vòng lặp </a:t>
            </a:r>
            <a:r>
              <a:rPr dirty="0">
                <a:latin typeface="Arial"/>
                <a:cs typeface="Arial"/>
              </a:rPr>
              <a:t>for </a:t>
            </a:r>
            <a:r>
              <a:rPr spc="-2" dirty="0">
                <a:latin typeface="Arial"/>
                <a:cs typeface="Arial"/>
              </a:rPr>
              <a:t>bắt đầu </a:t>
            </a:r>
            <a:r>
              <a:rPr dirty="0">
                <a:latin typeface="Arial"/>
                <a:cs typeface="Arial"/>
              </a:rPr>
              <a:t>với từ </a:t>
            </a:r>
            <a:r>
              <a:rPr spc="-2" dirty="0">
                <a:latin typeface="Arial"/>
                <a:cs typeface="Arial"/>
              </a:rPr>
              <a:t>khóa </a:t>
            </a:r>
            <a:r>
              <a:rPr spc="-11" dirty="0">
                <a:latin typeface="Arial"/>
                <a:cs typeface="Arial"/>
              </a:rPr>
              <a:t>for, </a:t>
            </a:r>
            <a:r>
              <a:rPr spc="-2" dirty="0">
                <a:latin typeface="Arial"/>
                <a:cs typeface="Arial"/>
              </a:rPr>
              <a:t>tiếp </a:t>
            </a:r>
            <a:r>
              <a:rPr dirty="0">
                <a:latin typeface="Arial"/>
                <a:cs typeface="Arial"/>
              </a:rPr>
              <a:t>theo </a:t>
            </a:r>
            <a:r>
              <a:rPr spc="-2" dirty="0">
                <a:latin typeface="Arial"/>
                <a:cs typeface="Arial"/>
              </a:rPr>
              <a:t>là dấu ngoặc đơn </a:t>
            </a:r>
            <a:r>
              <a:rPr dirty="0">
                <a:latin typeface="Arial"/>
                <a:cs typeface="Arial"/>
              </a:rPr>
              <a:t>có </a:t>
            </a:r>
            <a:r>
              <a:rPr spc="-2" dirty="0">
                <a:latin typeface="Arial"/>
                <a:cs typeface="Arial"/>
              </a:rPr>
              <a:t>chứa ba </a:t>
            </a:r>
            <a:r>
              <a:rPr spc="-4" dirty="0">
                <a:latin typeface="Arial"/>
                <a:cs typeface="Arial"/>
              </a:rPr>
              <a:t>biểu  </a:t>
            </a:r>
            <a:r>
              <a:rPr spc="-2" dirty="0">
                <a:latin typeface="Arial"/>
                <a:cs typeface="Arial"/>
              </a:rPr>
              <a:t>thức, mỗi trong </a:t>
            </a:r>
            <a:r>
              <a:rPr dirty="0">
                <a:latin typeface="Arial"/>
                <a:cs typeface="Arial"/>
              </a:rPr>
              <a:t>số </a:t>
            </a:r>
            <a:r>
              <a:rPr spc="-2" dirty="0">
                <a:latin typeface="Arial"/>
                <a:cs typeface="Arial"/>
              </a:rPr>
              <a:t>đó </a:t>
            </a:r>
            <a:r>
              <a:rPr spc="-4" dirty="0">
                <a:latin typeface="Arial"/>
                <a:cs typeface="Arial"/>
              </a:rPr>
              <a:t>được </a:t>
            </a:r>
            <a:r>
              <a:rPr spc="-2" dirty="0">
                <a:latin typeface="Arial"/>
                <a:cs typeface="Arial"/>
              </a:rPr>
              <a:t>phân </a:t>
            </a:r>
            <a:r>
              <a:rPr dirty="0">
                <a:latin typeface="Arial"/>
                <a:cs typeface="Arial"/>
              </a:rPr>
              <a:t>cách </a:t>
            </a:r>
            <a:r>
              <a:rPr spc="-2" dirty="0">
                <a:latin typeface="Arial"/>
                <a:cs typeface="Arial"/>
              </a:rPr>
              <a:t>bằng dấu chấm</a:t>
            </a:r>
            <a:r>
              <a:rPr spc="26" dirty="0">
                <a:latin typeface="Arial"/>
                <a:cs typeface="Arial"/>
              </a:rPr>
              <a:t> </a:t>
            </a:r>
            <a:r>
              <a:rPr spc="-18" dirty="0">
                <a:latin typeface="Arial"/>
                <a:cs typeface="Arial"/>
              </a:rPr>
              <a:t>phẩy.</a:t>
            </a:r>
            <a:endParaRPr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900">
              <a:latin typeface="Times New Roman"/>
              <a:cs typeface="Times New Roman"/>
            </a:endParaRPr>
          </a:p>
          <a:p>
            <a:pPr marL="5571" marR="505891">
              <a:lnSpc>
                <a:spcPts val="820"/>
              </a:lnSpc>
            </a:pPr>
            <a:r>
              <a:rPr dirty="0">
                <a:latin typeface="Arial"/>
                <a:cs typeface="Arial"/>
              </a:rPr>
              <a:t>Ba </a:t>
            </a:r>
            <a:r>
              <a:rPr spc="-2" dirty="0">
                <a:latin typeface="Arial"/>
                <a:cs typeface="Arial"/>
              </a:rPr>
              <a:t>biểu thức đó là </a:t>
            </a:r>
            <a:r>
              <a:rPr b="1" dirty="0">
                <a:latin typeface="Arial"/>
                <a:cs typeface="Arial"/>
              </a:rPr>
              <a:t>initialization </a:t>
            </a:r>
            <a:r>
              <a:rPr b="1" spc="-2" dirty="0">
                <a:latin typeface="Arial"/>
                <a:cs typeface="Arial"/>
              </a:rPr>
              <a:t>expression</a:t>
            </a:r>
            <a:r>
              <a:rPr spc="-2" dirty="0">
                <a:latin typeface="Arial"/>
                <a:cs typeface="Arial"/>
              </a:rPr>
              <a:t>, </a:t>
            </a:r>
            <a:r>
              <a:rPr b="1" dirty="0">
                <a:latin typeface="Arial"/>
                <a:cs typeface="Arial"/>
              </a:rPr>
              <a:t>condition </a:t>
            </a:r>
            <a:r>
              <a:rPr b="1" spc="-2" dirty="0">
                <a:latin typeface="Arial"/>
                <a:cs typeface="Arial"/>
              </a:rPr>
              <a:t>expression</a:t>
            </a:r>
            <a:r>
              <a:rPr spc="-2" dirty="0">
                <a:latin typeface="Arial"/>
                <a:cs typeface="Arial"/>
              </a:rPr>
              <a:t>,  </a:t>
            </a:r>
            <a:r>
              <a:rPr b="1" spc="-2" dirty="0">
                <a:latin typeface="Arial"/>
                <a:cs typeface="Arial"/>
              </a:rPr>
              <a:t>increment/decrement</a:t>
            </a:r>
            <a:r>
              <a:rPr b="1" spc="11" dirty="0">
                <a:latin typeface="Arial"/>
                <a:cs typeface="Arial"/>
              </a:rPr>
              <a:t> </a:t>
            </a:r>
            <a:r>
              <a:rPr b="1" spc="-2" dirty="0">
                <a:latin typeface="Arial"/>
                <a:cs typeface="Arial"/>
              </a:rPr>
              <a:t>expression</a:t>
            </a:r>
            <a:r>
              <a:rPr spc="-2" dirty="0">
                <a:latin typeface="Arial"/>
                <a:cs typeface="Arial"/>
              </a:rPr>
              <a:t>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spcBef>
                <a:spcPts val="22"/>
              </a:spcBef>
            </a:pPr>
            <a:endParaRPr sz="1000">
              <a:latin typeface="Times New Roman"/>
              <a:cs typeface="Times New Roman"/>
            </a:endParaRPr>
          </a:p>
          <a:p>
            <a:pPr marL="78279">
              <a:spcBef>
                <a:spcPts val="2"/>
              </a:spcBef>
            </a:pPr>
            <a:r>
              <a:rPr b="1" spc="2" dirty="0">
                <a:latin typeface="Calibri"/>
                <a:cs typeface="Calibri"/>
              </a:rPr>
              <a:t>Cú</a:t>
            </a:r>
            <a:r>
              <a:rPr b="1" spc="-7" dirty="0">
                <a:latin typeface="Calibri"/>
                <a:cs typeface="Calibri"/>
              </a:rPr>
              <a:t> </a:t>
            </a:r>
            <a:r>
              <a:rPr b="1" spc="2"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  <a:p>
            <a:pPr marL="115330">
              <a:lnSpc>
                <a:spcPts val="950"/>
              </a:lnSpc>
              <a:spcBef>
                <a:spcPts val="259"/>
              </a:spcBef>
            </a:pPr>
            <a:r>
              <a:rPr spc="2" dirty="0">
                <a:latin typeface="Courier New"/>
                <a:cs typeface="Courier New"/>
              </a:rPr>
              <a:t>for </a:t>
            </a:r>
            <a:r>
              <a:rPr dirty="0">
                <a:latin typeface="Courier New"/>
                <a:cs typeface="Courier New"/>
              </a:rPr>
              <a:t>(initialization; condition;</a:t>
            </a:r>
            <a:r>
              <a:rPr spc="3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increment/decrement)</a:t>
            </a:r>
            <a:endParaRPr>
              <a:latin typeface="Courier New"/>
              <a:cs typeface="Courier New"/>
            </a:endParaRPr>
          </a:p>
          <a:p>
            <a:pPr marL="115330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115330">
              <a:lnSpc>
                <a:spcPts val="952"/>
              </a:lnSpc>
            </a:pPr>
            <a:r>
              <a:rPr spc="2" dirty="0">
                <a:latin typeface="Courier New"/>
                <a:cs typeface="Courier New"/>
              </a:rPr>
              <a:t>// </a:t>
            </a:r>
            <a:r>
              <a:rPr dirty="0">
                <a:latin typeface="Courier New"/>
                <a:cs typeface="Courier New"/>
              </a:rPr>
              <a:t>statements;</a:t>
            </a:r>
            <a:endParaRPr>
              <a:latin typeface="Courier New"/>
              <a:cs typeface="Courier New"/>
            </a:endParaRPr>
          </a:p>
          <a:p>
            <a:pPr marL="115330">
              <a:spcBef>
                <a:spcPts val="197"/>
              </a:spcBef>
            </a:pPr>
            <a:r>
              <a:rPr spc="2" dirty="0">
                <a:latin typeface="Courier New"/>
                <a:cs typeface="Courier New"/>
              </a:rPr>
              <a:t>}</a:t>
            </a:r>
            <a:endParaRPr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42864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2" dirty="0"/>
              <a:t>Vòng </a:t>
            </a:r>
            <a:r>
              <a:rPr spc="-2" dirty="0"/>
              <a:t>lặp </a:t>
            </a:r>
            <a:r>
              <a:rPr spc="-15" dirty="0"/>
              <a:t>for</a:t>
            </a:r>
            <a:r>
              <a:rPr spc="-4" dirty="0"/>
              <a:t> </a:t>
            </a:r>
            <a:r>
              <a:rPr dirty="0"/>
              <a:t>2-4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4" y="416425"/>
            <a:ext cx="664261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dạng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spc="-24" dirty="0">
                <a:latin typeface="Calibri"/>
                <a:cs typeface="Calibri"/>
              </a:rPr>
              <a:t>for.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5277" y="646148"/>
            <a:ext cx="3404777" cy="1768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42864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2" dirty="0"/>
              <a:t>Vòng </a:t>
            </a:r>
            <a:r>
              <a:rPr spc="-2" dirty="0"/>
              <a:t>lặp </a:t>
            </a:r>
            <a:r>
              <a:rPr spc="-15" dirty="0"/>
              <a:t>for</a:t>
            </a:r>
            <a:r>
              <a:rPr spc="-4" dirty="0"/>
              <a:t> </a:t>
            </a:r>
            <a:r>
              <a:rPr dirty="0"/>
              <a:t>3-4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23493"/>
            <a:ext cx="3580410" cy="1646543"/>
          </a:xfrm>
          <a:prstGeom prst="rect">
            <a:avLst/>
          </a:prstGeom>
        </p:spPr>
        <p:txBody>
          <a:bodyPr vert="horz" wrap="square" lIns="0" tIns="79394" rIns="0" bIns="0" rtlCol="0">
            <a:spAutoFit/>
          </a:bodyPr>
          <a:lstStyle/>
          <a:p>
            <a:pPr marL="125916" indent="-120344">
              <a:spcBef>
                <a:spcPts val="62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110872">
              <a:lnSpc>
                <a:spcPts val="950"/>
              </a:lnSpc>
              <a:spcBef>
                <a:spcPts val="583"/>
              </a:spcBef>
            </a:pPr>
            <a:r>
              <a:rPr spc="2" dirty="0">
                <a:latin typeface="Courier New"/>
                <a:cs typeface="Courier New"/>
              </a:rPr>
              <a:t>&lt;script&gt;</a:t>
            </a:r>
            <a:endParaRPr>
              <a:latin typeface="Courier New"/>
              <a:cs typeface="Courier New"/>
            </a:endParaRPr>
          </a:p>
          <a:p>
            <a:pPr marL="110872">
              <a:lnSpc>
                <a:spcPts val="930"/>
              </a:lnSpc>
            </a:pPr>
            <a:r>
              <a:rPr spc="2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inputNum </a:t>
            </a:r>
            <a:r>
              <a:rPr spc="2" dirty="0">
                <a:latin typeface="Courier New"/>
                <a:cs typeface="Courier New"/>
              </a:rPr>
              <a:t>= prompt(‘Enter </a:t>
            </a:r>
            <a:r>
              <a:rPr dirty="0">
                <a:latin typeface="Courier New"/>
                <a:cs typeface="Courier New"/>
              </a:rPr>
              <a:t>any</a:t>
            </a:r>
            <a:r>
              <a:rPr spc="15"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number:’);</a:t>
            </a:r>
            <a:endParaRPr>
              <a:latin typeface="Courier New"/>
              <a:cs typeface="Courier New"/>
            </a:endParaRPr>
          </a:p>
          <a:p>
            <a:pPr marL="110872">
              <a:lnSpc>
                <a:spcPts val="932"/>
              </a:lnSpc>
            </a:pPr>
            <a:r>
              <a:rPr spc="2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result </a:t>
            </a:r>
            <a:r>
              <a:rPr spc="2" dirty="0">
                <a:latin typeface="Courier New"/>
                <a:cs typeface="Courier New"/>
              </a:rPr>
              <a:t>=</a:t>
            </a:r>
            <a:r>
              <a:rPr spc="11"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0;</a:t>
            </a:r>
            <a:endParaRPr>
              <a:latin typeface="Courier New"/>
              <a:cs typeface="Courier New"/>
            </a:endParaRPr>
          </a:p>
          <a:p>
            <a:pPr marL="110872" marR="2229">
              <a:lnSpc>
                <a:spcPts val="926"/>
              </a:lnSpc>
              <a:spcBef>
                <a:spcPts val="50"/>
              </a:spcBef>
            </a:pPr>
            <a:r>
              <a:rPr dirty="0">
                <a:latin typeface="Courier New"/>
                <a:cs typeface="Courier New"/>
              </a:rPr>
              <a:t>document.write </a:t>
            </a:r>
            <a:r>
              <a:rPr spc="2" dirty="0">
                <a:latin typeface="Courier New"/>
                <a:cs typeface="Courier New"/>
              </a:rPr>
              <a:t>(‘Multiples of: ‘ + </a:t>
            </a:r>
            <a:r>
              <a:rPr dirty="0">
                <a:latin typeface="Courier New"/>
                <a:cs typeface="Courier New"/>
              </a:rPr>
              <a:t>inputNum </a:t>
            </a:r>
            <a:r>
              <a:rPr spc="2" dirty="0">
                <a:latin typeface="Courier New"/>
                <a:cs typeface="Courier New"/>
              </a:rPr>
              <a:t>+ ‘&lt;br /&gt;’);  for </a:t>
            </a:r>
            <a:r>
              <a:rPr dirty="0">
                <a:latin typeface="Courier New"/>
                <a:cs typeface="Courier New"/>
              </a:rPr>
              <a:t>(var i=1; i&lt;=10;</a:t>
            </a:r>
            <a:r>
              <a:rPr spc="11"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i++)</a:t>
            </a:r>
            <a:endParaRPr>
              <a:latin typeface="Courier New"/>
              <a:cs typeface="Courier New"/>
            </a:endParaRPr>
          </a:p>
          <a:p>
            <a:pPr marL="110872">
              <a:lnSpc>
                <a:spcPts val="888"/>
              </a:lnSpc>
            </a:pPr>
            <a:r>
              <a:rPr spc="2" dirty="0">
                <a:latin typeface="Courier New"/>
                <a:cs typeface="Courier New"/>
              </a:rPr>
              <a:t>{</a:t>
            </a:r>
            <a:endParaRPr>
              <a:latin typeface="Courier New"/>
              <a:cs typeface="Courier New"/>
            </a:endParaRPr>
          </a:p>
          <a:p>
            <a:pPr marL="299468">
              <a:lnSpc>
                <a:spcPts val="930"/>
              </a:lnSpc>
            </a:pPr>
            <a:r>
              <a:rPr dirty="0">
                <a:latin typeface="Courier New"/>
                <a:cs typeface="Courier New"/>
              </a:rPr>
              <a:t>result </a:t>
            </a:r>
            <a:r>
              <a:rPr spc="2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inputNum </a:t>
            </a:r>
            <a:r>
              <a:rPr spc="2" dirty="0">
                <a:latin typeface="Courier New"/>
                <a:cs typeface="Courier New"/>
              </a:rPr>
              <a:t>* i</a:t>
            </a:r>
            <a:r>
              <a:rPr spc="11"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;</a:t>
            </a:r>
            <a:endParaRPr>
              <a:latin typeface="Courier New"/>
              <a:cs typeface="Courier New"/>
            </a:endParaRPr>
          </a:p>
          <a:p>
            <a:pPr marL="613142" marR="190824" indent="-313675">
              <a:lnSpc>
                <a:spcPts val="930"/>
              </a:lnSpc>
              <a:spcBef>
                <a:spcPts val="44"/>
              </a:spcBef>
              <a:tabLst>
                <a:tab pos="2178731" algn="l"/>
                <a:tab pos="2366490" algn="l"/>
                <a:tab pos="3056240" algn="l"/>
                <a:tab pos="3243443" algn="l"/>
              </a:tabLst>
            </a:pPr>
            <a:r>
              <a:rPr dirty="0">
                <a:latin typeface="Courier New"/>
                <a:cs typeface="Courier New"/>
              </a:rPr>
              <a:t>document.write (inputNum</a:t>
            </a:r>
            <a:r>
              <a:rPr spc="48"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+</a:t>
            </a:r>
            <a:r>
              <a:rPr spc="7"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‘	*	‘ + i</a:t>
            </a:r>
            <a:r>
              <a:rPr spc="13"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+</a:t>
            </a:r>
            <a:r>
              <a:rPr spc="7"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‘	=	‘</a:t>
            </a:r>
            <a:r>
              <a:rPr spc="-33"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+  </a:t>
            </a:r>
            <a:r>
              <a:rPr dirty="0">
                <a:latin typeface="Courier New"/>
                <a:cs typeface="Courier New"/>
              </a:rPr>
              <a:t>result </a:t>
            </a:r>
            <a:r>
              <a:rPr spc="2" dirty="0">
                <a:latin typeface="Courier New"/>
                <a:cs typeface="Courier New"/>
              </a:rPr>
              <a:t>+ </a:t>
            </a:r>
            <a:r>
              <a:rPr dirty="0">
                <a:latin typeface="Courier New"/>
                <a:cs typeface="Courier New"/>
              </a:rPr>
              <a:t>‘&lt;br</a:t>
            </a:r>
            <a:r>
              <a:rPr spc="11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/&gt;’);</a:t>
            </a:r>
            <a:endParaRPr>
              <a:latin typeface="Courier New"/>
              <a:cs typeface="Courier New"/>
            </a:endParaRPr>
          </a:p>
          <a:p>
            <a:pPr marL="110872">
              <a:lnSpc>
                <a:spcPts val="910"/>
              </a:lnSpc>
            </a:pPr>
            <a:r>
              <a:rPr spc="2" dirty="0">
                <a:latin typeface="Courier New"/>
                <a:cs typeface="Courier New"/>
              </a:rPr>
              <a:t>}</a:t>
            </a:r>
            <a:endParaRPr>
              <a:latin typeface="Courier New"/>
              <a:cs typeface="Courier New"/>
            </a:endParaRPr>
          </a:p>
          <a:p>
            <a:pPr marL="110872">
              <a:spcBef>
                <a:spcPts val="195"/>
              </a:spcBef>
            </a:pPr>
            <a:r>
              <a:rPr dirty="0">
                <a:latin typeface="Courier New"/>
                <a:cs typeface="Courier New"/>
              </a:rPr>
              <a:t>&lt;/script&gt;</a:t>
            </a:r>
            <a:endParaRPr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7</TotalTime>
  <Words>2712</Words>
  <Application>Microsoft Office PowerPoint</Application>
  <PresentationFormat>Custom</PresentationFormat>
  <Paragraphs>399</Paragraphs>
  <Slides>41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Theme1</vt:lpstr>
      <vt:lpstr>PowerPoint Presentation</vt:lpstr>
      <vt:lpstr>Mục tiêu</vt:lpstr>
      <vt:lpstr>Giới thiệu</vt:lpstr>
      <vt:lpstr>Vòng lặp while 1-3</vt:lpstr>
      <vt:lpstr>Vòng lặp while 2-3</vt:lpstr>
      <vt:lpstr>Vòng lặp while 3-3</vt:lpstr>
      <vt:lpstr>Vòng lặp for 1-4</vt:lpstr>
      <vt:lpstr>Vòng lặp for 2-4</vt:lpstr>
      <vt:lpstr>Vòng lặp for 3-4</vt:lpstr>
      <vt:lpstr>Vòng lặp for 4-4</vt:lpstr>
      <vt:lpstr>Vòng lặp do-while 1-4</vt:lpstr>
      <vt:lpstr>Vòng lặp do-while 2-4</vt:lpstr>
      <vt:lpstr>Vòng lặp do-while 3-4</vt:lpstr>
      <vt:lpstr>Vòng lặp do-while 4-4</vt:lpstr>
      <vt:lpstr>Câu lệnh break 1-3</vt:lpstr>
      <vt:lpstr>Câu lệnh break 2-3</vt:lpstr>
      <vt:lpstr>Câu lệnh break 3-3</vt:lpstr>
      <vt:lpstr>Câu lệnh continue 1-3</vt:lpstr>
      <vt:lpstr>Câu lệnh continue 2-3</vt:lpstr>
      <vt:lpstr>Câu lệnh continue 3-3</vt:lpstr>
      <vt:lpstr>Mảng</vt:lpstr>
      <vt:lpstr>Mảng một chiều 1-3</vt:lpstr>
      <vt:lpstr>Mảng một chiều 2-3</vt:lpstr>
      <vt:lpstr>Mảng một chiều 3-3</vt:lpstr>
      <vt:lpstr>Truy cập mảng một chiều 1-4</vt:lpstr>
      <vt:lpstr>Truy cập mảng một chiều 2-4</vt:lpstr>
      <vt:lpstr>Truy cập mảng một chiều 3-4</vt:lpstr>
      <vt:lpstr>Truy cập mảng một chiều 4-4</vt:lpstr>
      <vt:lpstr>Mảng đa chiều 1-2</vt:lpstr>
      <vt:lpstr>Mảng đa chiều 2-2</vt:lpstr>
      <vt:lpstr>Truy cập mảng hai chiều 1-3</vt:lpstr>
      <vt:lpstr>Truy cập mảng hai chiều 2-3</vt:lpstr>
      <vt:lpstr>Truy cập mảng hai chiều 4-4</vt:lpstr>
      <vt:lpstr>Các phương thức của mảng 1-3</vt:lpstr>
      <vt:lpstr>Các phương thức của mảng 2-3</vt:lpstr>
      <vt:lpstr>Các phương thức của mảng 3-3</vt:lpstr>
      <vt:lpstr>Vòng lặp for..in 1-3</vt:lpstr>
      <vt:lpstr>Vòng lặp for..in 2-3</vt:lpstr>
      <vt:lpstr>Vòng lặp for..in 3-3</vt:lpstr>
      <vt:lpstr>Tổng kết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14 XP</dc:title>
  <dc:creator>Aptech Limited</dc:creator>
  <cp:lastModifiedBy>Trung Hoàng</cp:lastModifiedBy>
  <cp:revision>3</cp:revision>
  <dcterms:created xsi:type="dcterms:W3CDTF">2017-10-24T10:05:43Z</dcterms:created>
  <dcterms:modified xsi:type="dcterms:W3CDTF">2017-11-06T07:23:59Z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2016-08-05T00:00:00Z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2017-10-24T00:00:00Z</vt:filetime>
  </property>
</Properties>
</file>